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18" r:id="rId6"/>
    <p:sldMasterId id="2147483746" r:id="rId7"/>
    <p:sldMasterId id="2147483756" r:id="rId8"/>
  </p:sldMasterIdLst>
  <p:notesMasterIdLst>
    <p:notesMasterId r:id="rId25"/>
  </p:notesMasterIdLst>
  <p:handoutMasterIdLst>
    <p:handoutMasterId r:id="rId26"/>
  </p:handoutMasterIdLst>
  <p:sldIdLst>
    <p:sldId id="307" r:id="rId9"/>
    <p:sldId id="296" r:id="rId10"/>
    <p:sldId id="308" r:id="rId11"/>
    <p:sldId id="310" r:id="rId12"/>
    <p:sldId id="309" r:id="rId13"/>
    <p:sldId id="312" r:id="rId14"/>
    <p:sldId id="317" r:id="rId15"/>
    <p:sldId id="313" r:id="rId16"/>
    <p:sldId id="321" r:id="rId17"/>
    <p:sldId id="314" r:id="rId18"/>
    <p:sldId id="311" r:id="rId19"/>
    <p:sldId id="315" r:id="rId20"/>
    <p:sldId id="322" r:id="rId21"/>
    <p:sldId id="320" r:id="rId22"/>
    <p:sldId id="316" r:id="rId23"/>
    <p:sldId id="319" r:id="rId2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wn Friesen" initials="SF" lastIdx="3" clrIdx="0"/>
  <p:cmAuthor id="1" name="Linda Ayers" initials="LA" lastIdx="1" clrIdx="1"/>
  <p:cmAuthor id="2" name="David Brewster" initials="D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6691" autoAdjust="0"/>
  </p:normalViewPr>
  <p:slideViewPr>
    <p:cSldViewPr>
      <p:cViewPr>
        <p:scale>
          <a:sx n="80" d="100"/>
          <a:sy n="80" d="100"/>
        </p:scale>
        <p:origin x="-972" y="264"/>
      </p:cViewPr>
      <p:guideLst>
        <p:guide orient="horz" pos="120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1932"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60"/>
      <c:rAngAx val="0"/>
      <c:perspective val="30"/>
    </c:view3D>
    <c:floor>
      <c:thickness val="0"/>
    </c:floor>
    <c:sideWall>
      <c:thickness val="0"/>
    </c:sideWall>
    <c:backWall>
      <c:thickness val="0"/>
    </c:backWall>
    <c:plotArea>
      <c:layout>
        <c:manualLayout>
          <c:layoutTarget val="inner"/>
          <c:xMode val="edge"/>
          <c:yMode val="edge"/>
          <c:x val="4.7163167104111982E-2"/>
          <c:y val="0"/>
          <c:w val="0.92198581560283688"/>
          <c:h val="0.85333333333333339"/>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anose="020B0604020202020204" pitchFamily="34" charset="0"/>
                <a:cs typeface="Arial" panose="020B0604020202020204" pitchFamily="34" charset="0"/>
              </a:defRPr>
            </a:pPr>
            <a:r>
              <a:rPr lang="en-US" sz="1600" b="1" dirty="0" smtClean="0">
                <a:latin typeface="Arial" panose="020B0604020202020204" pitchFamily="34" charset="0"/>
                <a:cs typeface="Arial" panose="020B0604020202020204" pitchFamily="34" charset="0"/>
              </a:rPr>
              <a:t>Most </a:t>
            </a:r>
            <a:r>
              <a:rPr lang="en-US" sz="1600" b="1" u="sng" dirty="0" smtClean="0">
                <a:latin typeface="Arial" panose="020B0604020202020204" pitchFamily="34" charset="0"/>
                <a:cs typeface="Arial" panose="020B0604020202020204" pitchFamily="34" charset="0"/>
              </a:rPr>
              <a:t>Common</a:t>
            </a:r>
            <a:r>
              <a:rPr lang="en-US" sz="1600" b="1" dirty="0" smtClean="0">
                <a:latin typeface="Arial" panose="020B0604020202020204" pitchFamily="34" charset="0"/>
                <a:cs typeface="Arial" panose="020B0604020202020204" pitchFamily="34" charset="0"/>
              </a:rPr>
              <a:t> Prior Authorization</a:t>
            </a:r>
          </a:p>
          <a:p>
            <a:pPr>
              <a:defRPr sz="1600">
                <a:latin typeface="Arial" panose="020B0604020202020204" pitchFamily="34" charset="0"/>
                <a:cs typeface="Arial" panose="020B0604020202020204" pitchFamily="34" charset="0"/>
              </a:defRPr>
            </a:pPr>
            <a:r>
              <a:rPr lang="en-US" sz="1200" b="0" dirty="0" smtClean="0">
                <a:latin typeface="Arial" panose="020B0604020202020204" pitchFamily="34" charset="0"/>
                <a:cs typeface="Arial" panose="020B0604020202020204" pitchFamily="34" charset="0"/>
              </a:rPr>
              <a:t>(N=106)</a:t>
            </a:r>
            <a:endParaRPr lang="en-US" sz="1600" b="0" dirty="0">
              <a:latin typeface="Arial" panose="020B0604020202020204" pitchFamily="34" charset="0"/>
              <a:cs typeface="Arial" panose="020B0604020202020204" pitchFamily="34" charset="0"/>
            </a:endParaRPr>
          </a:p>
        </c:rich>
      </c:tx>
      <c:layout>
        <c:manualLayout>
          <c:xMode val="edge"/>
          <c:yMode val="edge"/>
          <c:x val="0.12595017728047153"/>
          <c:y val="1.613571741032371E-2"/>
        </c:manualLayout>
      </c:layout>
      <c:overlay val="1"/>
    </c:title>
    <c:autoTitleDeleted val="0"/>
    <c:plotArea>
      <c:layout>
        <c:manualLayout>
          <c:layoutTarget val="inner"/>
          <c:xMode val="edge"/>
          <c:yMode val="edge"/>
          <c:x val="0.28268867707326056"/>
          <c:y val="0.16766039661708956"/>
          <c:w val="0.52558111157157983"/>
          <c:h val="0.75720496743462617"/>
        </c:manualLayout>
      </c:layout>
      <c:barChart>
        <c:barDir val="bar"/>
        <c:grouping val="clustered"/>
        <c:varyColors val="0"/>
        <c:ser>
          <c:idx val="0"/>
          <c:order val="0"/>
          <c:tx>
            <c:strRef>
              <c:f>Sheet1!$B$1</c:f>
              <c:strCache>
                <c:ptCount val="1"/>
                <c:pt idx="0">
                  <c:v>Series 1</c:v>
                </c:pt>
              </c:strCache>
            </c:strRef>
          </c:tx>
          <c:spPr>
            <a:solidFill>
              <a:schemeClr val="tx2"/>
            </a:solidFill>
          </c:spPr>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Sheet1!$A$2:$A$14</c:f>
              <c:strCache>
                <c:ptCount val="13"/>
                <c:pt idx="0">
                  <c:v>Other </c:v>
                </c:pt>
                <c:pt idx="1">
                  <c:v>Monodox</c:v>
                </c:pt>
                <c:pt idx="2">
                  <c:v>Remicade</c:v>
                </c:pt>
                <c:pt idx="3">
                  <c:v>Xolair</c:v>
                </c:pt>
                <c:pt idx="4">
                  <c:v>Doryx</c:v>
                </c:pt>
                <c:pt idx="5">
                  <c:v>Solodyn</c:v>
                </c:pt>
                <c:pt idx="6">
                  <c:v>Protopic</c:v>
                </c:pt>
                <c:pt idx="7">
                  <c:v>Isotretinoin</c:v>
                </c:pt>
                <c:pt idx="8">
                  <c:v>Otezla</c:v>
                </c:pt>
                <c:pt idx="9">
                  <c:v>Stelara</c:v>
                </c:pt>
                <c:pt idx="10">
                  <c:v>Enbrel</c:v>
                </c:pt>
                <c:pt idx="11">
                  <c:v>Humira</c:v>
                </c:pt>
                <c:pt idx="12">
                  <c:v>Tretinoin</c:v>
                </c:pt>
              </c:strCache>
            </c:strRef>
          </c:cat>
          <c:val>
            <c:numRef>
              <c:f>Sheet1!$B$2:$B$14</c:f>
              <c:numCache>
                <c:formatCode>0%</c:formatCode>
                <c:ptCount val="13"/>
                <c:pt idx="0">
                  <c:v>0.25</c:v>
                </c:pt>
                <c:pt idx="1">
                  <c:v>0.09</c:v>
                </c:pt>
                <c:pt idx="2">
                  <c:v>0.13</c:v>
                </c:pt>
                <c:pt idx="3">
                  <c:v>0.2</c:v>
                </c:pt>
                <c:pt idx="4">
                  <c:v>0.41</c:v>
                </c:pt>
                <c:pt idx="5">
                  <c:v>0.52</c:v>
                </c:pt>
                <c:pt idx="6">
                  <c:v>0.59</c:v>
                </c:pt>
                <c:pt idx="7">
                  <c:v>0.68</c:v>
                </c:pt>
                <c:pt idx="8">
                  <c:v>0.74</c:v>
                </c:pt>
                <c:pt idx="9">
                  <c:v>0.75</c:v>
                </c:pt>
                <c:pt idx="10">
                  <c:v>0.77</c:v>
                </c:pt>
                <c:pt idx="11">
                  <c:v>0.84</c:v>
                </c:pt>
                <c:pt idx="12">
                  <c:v>0.9</c:v>
                </c:pt>
              </c:numCache>
            </c:numRef>
          </c:val>
        </c:ser>
        <c:dLbls>
          <c:showLegendKey val="0"/>
          <c:showVal val="0"/>
          <c:showCatName val="0"/>
          <c:showSerName val="0"/>
          <c:showPercent val="0"/>
          <c:showBubbleSize val="0"/>
        </c:dLbls>
        <c:gapWidth val="80"/>
        <c:axId val="53851264"/>
        <c:axId val="53852800"/>
      </c:barChart>
      <c:catAx>
        <c:axId val="53851264"/>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53852800"/>
        <c:crosses val="autoZero"/>
        <c:auto val="1"/>
        <c:lblAlgn val="ctr"/>
        <c:lblOffset val="100"/>
        <c:noMultiLvlLbl val="0"/>
      </c:catAx>
      <c:valAx>
        <c:axId val="53852800"/>
        <c:scaling>
          <c:orientation val="minMax"/>
          <c:max val="1"/>
          <c:min val="0"/>
        </c:scaling>
        <c:delete val="1"/>
        <c:axPos val="b"/>
        <c:numFmt formatCode="0%" sourceLinked="1"/>
        <c:majorTickMark val="out"/>
        <c:minorTickMark val="none"/>
        <c:tickLblPos val="nextTo"/>
        <c:crossAx val="53851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84083825459316"/>
          <c:y val="7.2681852268466435E-2"/>
          <c:w val="0.45007803078669223"/>
          <c:h val="0.9039263842019748"/>
        </c:manualLayout>
      </c:layout>
      <c:barChart>
        <c:barDir val="bar"/>
        <c:grouping val="clustered"/>
        <c:varyColors val="0"/>
        <c:ser>
          <c:idx val="0"/>
          <c:order val="0"/>
          <c:tx>
            <c:strRef>
              <c:f>Sheet1!$B$1</c:f>
              <c:strCache>
                <c:ptCount val="1"/>
                <c:pt idx="0">
                  <c:v>Series 1</c:v>
                </c:pt>
              </c:strCache>
            </c:strRef>
          </c:tx>
          <c:spPr>
            <a:solidFill>
              <a:schemeClr val="accent2"/>
            </a:solidFill>
            <a:ln>
              <a:solidFill>
                <a:schemeClr val="accent2"/>
              </a:solidFill>
            </a:ln>
          </c:spPr>
          <c:invertIfNegative val="0"/>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Sheet1!$A$2:$A$7</c:f>
              <c:strCache>
                <c:ptCount val="6"/>
                <c:pt idx="0">
                  <c:v>Don't Know</c:v>
                </c:pt>
                <c:pt idx="1">
                  <c:v>Other</c:v>
                </c:pt>
                <c:pt idx="2">
                  <c:v>Off-label use</c:v>
                </c:pt>
                <c:pt idx="3">
                  <c:v>Cosmetic indication</c:v>
                </c:pt>
                <c:pt idx="4">
                  <c:v>Not available on the formulary</c:v>
                </c:pt>
                <c:pt idx="5">
                  <c:v>Listed on higher formulary tier</c:v>
                </c:pt>
              </c:strCache>
            </c:strRef>
          </c:cat>
          <c:val>
            <c:numRef>
              <c:f>Sheet1!$B$2:$B$7</c:f>
              <c:numCache>
                <c:formatCode>0%</c:formatCode>
                <c:ptCount val="6"/>
                <c:pt idx="0">
                  <c:v>0.05</c:v>
                </c:pt>
                <c:pt idx="1">
                  <c:v>0.13</c:v>
                </c:pt>
                <c:pt idx="2">
                  <c:v>0.11</c:v>
                </c:pt>
                <c:pt idx="3">
                  <c:v>0.36</c:v>
                </c:pt>
                <c:pt idx="4">
                  <c:v>0.67</c:v>
                </c:pt>
                <c:pt idx="5">
                  <c:v>0.69</c:v>
                </c:pt>
              </c:numCache>
            </c:numRef>
          </c:val>
        </c:ser>
        <c:dLbls>
          <c:showLegendKey val="0"/>
          <c:showVal val="0"/>
          <c:showCatName val="0"/>
          <c:showSerName val="0"/>
          <c:showPercent val="0"/>
          <c:showBubbleSize val="0"/>
        </c:dLbls>
        <c:gapWidth val="80"/>
        <c:axId val="53942144"/>
        <c:axId val="53943680"/>
      </c:barChart>
      <c:catAx>
        <c:axId val="53942144"/>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53943680"/>
        <c:crosses val="autoZero"/>
        <c:auto val="1"/>
        <c:lblAlgn val="ctr"/>
        <c:lblOffset val="100"/>
        <c:noMultiLvlLbl val="0"/>
      </c:catAx>
      <c:valAx>
        <c:axId val="53943680"/>
        <c:scaling>
          <c:orientation val="minMax"/>
          <c:max val="1"/>
        </c:scaling>
        <c:delete val="1"/>
        <c:axPos val="b"/>
        <c:numFmt formatCode="0%" sourceLinked="1"/>
        <c:majorTickMark val="out"/>
        <c:minorTickMark val="none"/>
        <c:tickLblPos val="nextTo"/>
        <c:crossAx val="53942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latin typeface="Arial" panose="020B0604020202020204" pitchFamily="34" charset="0"/>
                <a:cs typeface="Arial" panose="020B0604020202020204" pitchFamily="34" charset="0"/>
              </a:rPr>
              <a:t>Processing Methods Used</a:t>
            </a:r>
            <a:endParaRPr lang="en-US" dirty="0">
              <a:latin typeface="Arial" panose="020B0604020202020204" pitchFamily="34" charset="0"/>
              <a:cs typeface="Arial" panose="020B0604020202020204" pitchFamily="34" charset="0"/>
            </a:endParaRPr>
          </a:p>
        </c:rich>
      </c:tx>
      <c:layout/>
      <c:overlay val="1"/>
    </c:title>
    <c:autoTitleDeleted val="0"/>
    <c:plotArea>
      <c:layout>
        <c:manualLayout>
          <c:layoutTarget val="inner"/>
          <c:xMode val="edge"/>
          <c:yMode val="edge"/>
          <c:x val="0.33966916926081914"/>
          <c:y val="0.21451829550717924"/>
          <c:w val="0.53705151681621188"/>
          <c:h val="0.71745651793525811"/>
        </c:manualLayout>
      </c:layout>
      <c:barChart>
        <c:barDir val="bar"/>
        <c:grouping val="clustered"/>
        <c:varyColors val="0"/>
        <c:ser>
          <c:idx val="0"/>
          <c:order val="0"/>
          <c:tx>
            <c:strRef>
              <c:f>Sheet1!$B$1</c:f>
              <c:strCache>
                <c:ptCount val="1"/>
                <c:pt idx="0">
                  <c:v>Processing Methods Used</c:v>
                </c:pt>
              </c:strCache>
            </c:strRef>
          </c:tx>
          <c:spPr>
            <a:solidFill>
              <a:schemeClr val="tx2"/>
            </a:solidFill>
            <a:ln>
              <a:solidFill>
                <a:schemeClr val="bg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1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Sheet1!$A$2:$A$6</c:f>
              <c:strCache>
                <c:ptCount val="5"/>
                <c:pt idx="0">
                  <c:v>Other</c:v>
                </c:pt>
                <c:pt idx="1">
                  <c:v>Scanned forms </c:v>
                </c:pt>
                <c:pt idx="2">
                  <c:v>Electronic/online </c:v>
                </c:pt>
                <c:pt idx="3">
                  <c:v>Fax</c:v>
                </c:pt>
                <c:pt idx="4">
                  <c:v>Telephone</c:v>
                </c:pt>
              </c:strCache>
            </c:strRef>
          </c:cat>
          <c:val>
            <c:numRef>
              <c:f>Sheet1!$B$2:$B$6</c:f>
              <c:numCache>
                <c:formatCode>0%</c:formatCode>
                <c:ptCount val="5"/>
                <c:pt idx="0">
                  <c:v>0.03</c:v>
                </c:pt>
                <c:pt idx="1">
                  <c:v>0.23</c:v>
                </c:pt>
                <c:pt idx="2">
                  <c:v>0.75</c:v>
                </c:pt>
                <c:pt idx="3">
                  <c:v>0.83</c:v>
                </c:pt>
                <c:pt idx="4">
                  <c:v>0.84</c:v>
                </c:pt>
              </c:numCache>
            </c:numRef>
          </c:val>
        </c:ser>
        <c:dLbls>
          <c:showLegendKey val="0"/>
          <c:showVal val="0"/>
          <c:showCatName val="0"/>
          <c:showSerName val="0"/>
          <c:showPercent val="0"/>
          <c:showBubbleSize val="0"/>
        </c:dLbls>
        <c:gapWidth val="80"/>
        <c:axId val="54544640"/>
        <c:axId val="54543104"/>
      </c:barChart>
      <c:valAx>
        <c:axId val="54543104"/>
        <c:scaling>
          <c:orientation val="minMax"/>
        </c:scaling>
        <c:delete val="1"/>
        <c:axPos val="b"/>
        <c:numFmt formatCode="0%" sourceLinked="1"/>
        <c:majorTickMark val="out"/>
        <c:minorTickMark val="none"/>
        <c:tickLblPos val="nextTo"/>
        <c:crossAx val="54544640"/>
        <c:crosses val="autoZero"/>
        <c:crossBetween val="between"/>
      </c:valAx>
      <c:catAx>
        <c:axId val="54544640"/>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5454310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595540145663335"/>
          <c:y val="4.363412073490814E-2"/>
          <c:w val="0.42051413435357449"/>
          <c:h val="0.92303254593175854"/>
        </c:manualLayout>
      </c:layout>
      <c:barChart>
        <c:barDir val="bar"/>
        <c:grouping val="clustered"/>
        <c:varyColors val="0"/>
        <c:ser>
          <c:idx val="0"/>
          <c:order val="0"/>
          <c:tx>
            <c:strRef>
              <c:f>Sheet1!$B$1</c:f>
              <c:strCache>
                <c:ptCount val="1"/>
                <c:pt idx="0">
                  <c:v>Processing Time</c:v>
                </c:pt>
              </c:strCache>
            </c:strRef>
          </c:tx>
          <c:invertIfNegative val="0"/>
          <c:dPt>
            <c:idx val="0"/>
            <c:invertIfNegative val="0"/>
            <c:bubble3D val="0"/>
            <c:spPr>
              <a:solidFill>
                <a:schemeClr val="accent1">
                  <a:lumMod val="40000"/>
                  <a:lumOff val="60000"/>
                </a:schemeClr>
              </a:solidFill>
            </c:spPr>
          </c:dPt>
          <c:dPt>
            <c:idx val="1"/>
            <c:invertIfNegative val="0"/>
            <c:bubble3D val="0"/>
            <c:spPr>
              <a:solidFill>
                <a:schemeClr val="tx2"/>
              </a:solidFill>
            </c:spPr>
          </c:dPt>
          <c:dPt>
            <c:idx val="2"/>
            <c:invertIfNegative val="0"/>
            <c:bubble3D val="0"/>
            <c:spPr>
              <a:solidFill>
                <a:schemeClr val="accent2">
                  <a:lumMod val="40000"/>
                  <a:lumOff val="60000"/>
                </a:schemeClr>
              </a:solidFill>
            </c:spPr>
          </c:dPt>
          <c:dPt>
            <c:idx val="3"/>
            <c:invertIfNegative val="0"/>
            <c:bubble3D val="0"/>
            <c:spPr>
              <a:solidFill>
                <a:schemeClr val="accent2"/>
              </a:solidFill>
            </c:spPr>
          </c:dPt>
          <c:dLbls>
            <c:txPr>
              <a:bodyPr/>
              <a:lstStyle/>
              <a:p>
                <a:pPr>
                  <a:defRPr sz="11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Not sure</c:v>
                </c:pt>
                <c:pt idx="1">
                  <c:v>Same processing time</c:v>
                </c:pt>
                <c:pt idx="2">
                  <c:v>Paper takes longer</c:v>
                </c:pt>
                <c:pt idx="3">
                  <c:v>Online takes longer</c:v>
                </c:pt>
              </c:strCache>
            </c:strRef>
          </c:cat>
          <c:val>
            <c:numRef>
              <c:f>Sheet1!$B$2:$B$5</c:f>
              <c:numCache>
                <c:formatCode>0%</c:formatCode>
                <c:ptCount val="4"/>
                <c:pt idx="0">
                  <c:v>0.1</c:v>
                </c:pt>
                <c:pt idx="1">
                  <c:v>0.47</c:v>
                </c:pt>
                <c:pt idx="2">
                  <c:v>0.33</c:v>
                </c:pt>
                <c:pt idx="3">
                  <c:v>0.08</c:v>
                </c:pt>
              </c:numCache>
            </c:numRef>
          </c:val>
        </c:ser>
        <c:dLbls>
          <c:showLegendKey val="0"/>
          <c:showVal val="0"/>
          <c:showCatName val="0"/>
          <c:showSerName val="0"/>
          <c:showPercent val="0"/>
          <c:showBubbleSize val="0"/>
        </c:dLbls>
        <c:gapWidth val="100"/>
        <c:axId val="54625792"/>
        <c:axId val="54624256"/>
      </c:barChart>
      <c:valAx>
        <c:axId val="54624256"/>
        <c:scaling>
          <c:orientation val="minMax"/>
          <c:max val="0.8"/>
          <c:min val="0"/>
        </c:scaling>
        <c:delete val="1"/>
        <c:axPos val="b"/>
        <c:numFmt formatCode="0%" sourceLinked="1"/>
        <c:majorTickMark val="out"/>
        <c:minorTickMark val="none"/>
        <c:tickLblPos val="nextTo"/>
        <c:crossAx val="54625792"/>
        <c:crosses val="autoZero"/>
        <c:crossBetween val="between"/>
      </c:valAx>
      <c:catAx>
        <c:axId val="54625792"/>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54624256"/>
        <c:crosses val="autoZero"/>
        <c:auto val="1"/>
        <c:lblAlgn val="ctr"/>
        <c:lblOffset val="100"/>
        <c:noMultiLvlLbl val="0"/>
      </c:catAx>
    </c:plotArea>
    <c:plotVisOnly val="1"/>
    <c:dispBlanksAs val="gap"/>
    <c:showDLblsOverMax val="0"/>
  </c:chart>
  <c:spPr>
    <a:solidFill>
      <a:schemeClr val="bg1">
        <a:lumMod val="85000"/>
      </a:schemeClr>
    </a:solidFill>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06237590363504"/>
          <c:y val="4.363412073490814E-2"/>
          <c:w val="0.41672836791307455"/>
          <c:h val="0.92303254593175854"/>
        </c:manualLayout>
      </c:layout>
      <c:barChart>
        <c:barDir val="bar"/>
        <c:grouping val="clustered"/>
        <c:varyColors val="0"/>
        <c:ser>
          <c:idx val="0"/>
          <c:order val="0"/>
          <c:tx>
            <c:strRef>
              <c:f>Sheet1!$B$1</c:f>
              <c:strCache>
                <c:ptCount val="1"/>
                <c:pt idx="0">
                  <c:v>Approval/Response Time</c:v>
                </c:pt>
              </c:strCache>
            </c:strRef>
          </c:tx>
          <c:invertIfNegative val="0"/>
          <c:dPt>
            <c:idx val="0"/>
            <c:invertIfNegative val="0"/>
            <c:bubble3D val="0"/>
            <c:spPr>
              <a:solidFill>
                <a:schemeClr val="accent1">
                  <a:lumMod val="40000"/>
                  <a:lumOff val="60000"/>
                </a:schemeClr>
              </a:solidFill>
            </c:spPr>
          </c:dPt>
          <c:dPt>
            <c:idx val="1"/>
            <c:invertIfNegative val="0"/>
            <c:bubble3D val="0"/>
            <c:spPr>
              <a:solidFill>
                <a:schemeClr val="tx2"/>
              </a:solidFill>
            </c:spPr>
          </c:dPt>
          <c:dPt>
            <c:idx val="2"/>
            <c:invertIfNegative val="0"/>
            <c:bubble3D val="0"/>
            <c:spPr>
              <a:solidFill>
                <a:schemeClr val="accent2">
                  <a:lumMod val="40000"/>
                  <a:lumOff val="60000"/>
                </a:schemeClr>
              </a:solidFill>
            </c:spPr>
          </c:dPt>
          <c:dPt>
            <c:idx val="3"/>
            <c:invertIfNegative val="0"/>
            <c:bubble3D val="0"/>
            <c:spPr>
              <a:solidFill>
                <a:schemeClr val="accent2"/>
              </a:solidFill>
            </c:spPr>
          </c:dPt>
          <c:dLbls>
            <c:txPr>
              <a:bodyPr/>
              <a:lstStyle/>
              <a:p>
                <a:pPr>
                  <a:defRPr sz="11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Not sure</c:v>
                </c:pt>
                <c:pt idx="1">
                  <c:v>Same approval time</c:v>
                </c:pt>
                <c:pt idx="2">
                  <c:v>Paper takes longer</c:v>
                </c:pt>
                <c:pt idx="3">
                  <c:v>Online takes longer</c:v>
                </c:pt>
              </c:strCache>
            </c:strRef>
          </c:cat>
          <c:val>
            <c:numRef>
              <c:f>Sheet1!$B$2:$B$5</c:f>
              <c:numCache>
                <c:formatCode>0%</c:formatCode>
                <c:ptCount val="4"/>
                <c:pt idx="0">
                  <c:v>0.14000000000000001</c:v>
                </c:pt>
                <c:pt idx="1">
                  <c:v>0.53</c:v>
                </c:pt>
                <c:pt idx="2">
                  <c:v>0.28999999999999998</c:v>
                </c:pt>
                <c:pt idx="3">
                  <c:v>0.03</c:v>
                </c:pt>
              </c:numCache>
            </c:numRef>
          </c:val>
        </c:ser>
        <c:dLbls>
          <c:showLegendKey val="0"/>
          <c:showVal val="0"/>
          <c:showCatName val="0"/>
          <c:showSerName val="0"/>
          <c:showPercent val="0"/>
          <c:showBubbleSize val="0"/>
        </c:dLbls>
        <c:gapWidth val="100"/>
        <c:axId val="54661504"/>
        <c:axId val="54659712"/>
      </c:barChart>
      <c:valAx>
        <c:axId val="54659712"/>
        <c:scaling>
          <c:orientation val="minMax"/>
          <c:max val="0.8"/>
          <c:min val="0"/>
        </c:scaling>
        <c:delete val="1"/>
        <c:axPos val="b"/>
        <c:numFmt formatCode="0%" sourceLinked="1"/>
        <c:majorTickMark val="out"/>
        <c:minorTickMark val="none"/>
        <c:tickLblPos val="nextTo"/>
        <c:crossAx val="54661504"/>
        <c:crosses val="autoZero"/>
        <c:crossBetween val="between"/>
        <c:majorUnit val="0.2"/>
      </c:valAx>
      <c:catAx>
        <c:axId val="54661504"/>
        <c:scaling>
          <c:orientation val="minMax"/>
        </c:scaling>
        <c:delete val="0"/>
        <c:axPos val="l"/>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54659712"/>
        <c:crosses val="autoZero"/>
        <c:auto val="1"/>
        <c:lblAlgn val="ctr"/>
        <c:lblOffset val="100"/>
        <c:noMultiLvlLbl val="0"/>
      </c:catAx>
      <c:spPr>
        <a:ln>
          <a:noFill/>
        </a:ln>
      </c:spPr>
    </c:plotArea>
    <c:plotVisOnly val="1"/>
    <c:dispBlanksAs val="gap"/>
    <c:showDLblsOverMax val="0"/>
  </c:chart>
  <c:spPr>
    <a:solidFill>
      <a:schemeClr val="bg1">
        <a:lumMod val="85000"/>
      </a:schemeClr>
    </a:solid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bg1"/>
                </a:solidFill>
              </a:ln>
            </c:spPr>
          </c:dPt>
          <c:dPt>
            <c:idx val="1"/>
            <c:bubble3D val="0"/>
            <c:spPr>
              <a:solidFill>
                <a:schemeClr val="accent1">
                  <a:lumMod val="40000"/>
                  <a:lumOff val="60000"/>
                </a:schemeClr>
              </a:solidFill>
              <a:ln>
                <a:solidFill>
                  <a:schemeClr val="tx2">
                    <a:lumMod val="20000"/>
                    <a:lumOff val="80000"/>
                  </a:schemeClr>
                </a:solidFill>
              </a:ln>
            </c:spPr>
          </c:dPt>
          <c:dPt>
            <c:idx val="2"/>
            <c:bubble3D val="0"/>
            <c:spPr>
              <a:solidFill>
                <a:schemeClr val="accent2"/>
              </a:solidFill>
              <a:ln>
                <a:solidFill>
                  <a:schemeClr val="accent2"/>
                </a:solidFill>
              </a:ln>
            </c:spPr>
          </c:dPt>
          <c:dPt>
            <c:idx val="3"/>
            <c:bubble3D val="0"/>
            <c:spPr>
              <a:solidFill>
                <a:schemeClr val="bg1">
                  <a:lumMod val="75000"/>
                </a:schemeClr>
              </a:solidFill>
              <a:ln>
                <a:solidFill>
                  <a:schemeClr val="bg1">
                    <a:lumMod val="75000"/>
                  </a:schemeClr>
                </a:solidFill>
              </a:ln>
            </c:spPr>
          </c:dPt>
          <c:dPt>
            <c:idx val="4"/>
            <c:bubble3D val="0"/>
            <c:spPr>
              <a:solidFill>
                <a:schemeClr val="bg1">
                  <a:lumMod val="50000"/>
                </a:schemeClr>
              </a:solidFill>
              <a:ln>
                <a:solidFill>
                  <a:schemeClr val="bg1">
                    <a:lumMod val="50000"/>
                  </a:schemeClr>
                </a:solidFill>
              </a:ln>
            </c:spPr>
          </c:dPt>
          <c:dPt>
            <c:idx val="5"/>
            <c:bubble3D val="0"/>
            <c:spPr>
              <a:solidFill>
                <a:schemeClr val="bg1"/>
              </a:solidFill>
              <a:ln>
                <a:solidFill>
                  <a:schemeClr val="bg1">
                    <a:lumMod val="65000"/>
                  </a:schemeClr>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4"/>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Sheet1!$A$2:$A$7</c:f>
              <c:strCache>
                <c:ptCount val="6"/>
                <c:pt idx="0">
                  <c:v>Less than 30 minutes</c:v>
                </c:pt>
                <c:pt idx="1">
                  <c:v>30 minutes – 1 hour</c:v>
                </c:pt>
                <c:pt idx="2">
                  <c:v>More than 1 hour</c:v>
                </c:pt>
                <c:pt idx="3">
                  <c:v>Other</c:v>
                </c:pt>
                <c:pt idx="4">
                  <c:v>DK</c:v>
                </c:pt>
                <c:pt idx="5">
                  <c:v>Non-response</c:v>
                </c:pt>
              </c:strCache>
            </c:strRef>
          </c:cat>
          <c:val>
            <c:numRef>
              <c:f>Sheet1!$B$2:$B$7</c:f>
              <c:numCache>
                <c:formatCode>0%</c:formatCode>
                <c:ptCount val="6"/>
                <c:pt idx="0">
                  <c:v>0.53</c:v>
                </c:pt>
                <c:pt idx="1">
                  <c:v>7.0000000000000007E-2</c:v>
                </c:pt>
                <c:pt idx="2">
                  <c:v>0.04</c:v>
                </c:pt>
                <c:pt idx="3">
                  <c:v>0.15</c:v>
                </c:pt>
                <c:pt idx="4">
                  <c:v>0.06</c:v>
                </c:pt>
                <c:pt idx="5">
                  <c:v>0.16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tx2"/>
                </a:solidFill>
              </a:ln>
            </c:spPr>
          </c:dPt>
          <c:dPt>
            <c:idx val="1"/>
            <c:bubble3D val="0"/>
            <c:spPr>
              <a:solidFill>
                <a:schemeClr val="accent1">
                  <a:lumMod val="40000"/>
                  <a:lumOff val="60000"/>
                </a:schemeClr>
              </a:solidFill>
              <a:ln>
                <a:solidFill>
                  <a:schemeClr val="tx2">
                    <a:lumMod val="20000"/>
                    <a:lumOff val="80000"/>
                  </a:schemeClr>
                </a:solidFill>
              </a:ln>
            </c:spPr>
          </c:dPt>
          <c:dPt>
            <c:idx val="2"/>
            <c:bubble3D val="0"/>
            <c:spPr>
              <a:solidFill>
                <a:schemeClr val="accent2"/>
              </a:solidFill>
              <a:ln>
                <a:solidFill>
                  <a:schemeClr val="accent2"/>
                </a:solidFill>
              </a:ln>
            </c:spPr>
          </c:dPt>
          <c:dPt>
            <c:idx val="3"/>
            <c:bubble3D val="0"/>
            <c:spPr>
              <a:solidFill>
                <a:schemeClr val="bg1">
                  <a:lumMod val="75000"/>
                </a:schemeClr>
              </a:solidFill>
              <a:ln>
                <a:solidFill>
                  <a:schemeClr val="bg1">
                    <a:lumMod val="75000"/>
                  </a:schemeClr>
                </a:solidFill>
              </a:ln>
            </c:spPr>
          </c:dPt>
          <c:dPt>
            <c:idx val="4"/>
            <c:bubble3D val="0"/>
            <c:spPr>
              <a:solidFill>
                <a:schemeClr val="bg1">
                  <a:lumMod val="50000"/>
                </a:schemeClr>
              </a:solidFill>
              <a:ln>
                <a:solidFill>
                  <a:schemeClr val="bg1">
                    <a:lumMod val="50000"/>
                  </a:schemeClr>
                </a:solidFill>
              </a:ln>
            </c:spPr>
          </c:dPt>
          <c:dPt>
            <c:idx val="5"/>
            <c:bubble3D val="0"/>
            <c:spPr>
              <a:solidFill>
                <a:schemeClr val="bg1"/>
              </a:solidFill>
              <a:ln>
                <a:solidFill>
                  <a:schemeClr val="bg1">
                    <a:lumMod val="50000"/>
                  </a:schemeClr>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delete val="1"/>
            </c:dLbl>
            <c:dLbl>
              <c:idx val="3"/>
              <c:layout/>
              <c:showLegendKey val="0"/>
              <c:showVal val="1"/>
              <c:showCatName val="0"/>
              <c:showSerName val="0"/>
              <c:showPercent val="0"/>
              <c:showBubbleSize val="0"/>
            </c:dLbl>
            <c:dLbl>
              <c:idx val="4"/>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Sheet1!$A$2:$A$7</c:f>
              <c:strCache>
                <c:ptCount val="6"/>
                <c:pt idx="0">
                  <c:v>Less than 30 minutes</c:v>
                </c:pt>
                <c:pt idx="1">
                  <c:v>30 minutes – 1 hour</c:v>
                </c:pt>
                <c:pt idx="2">
                  <c:v>More than 1 hour</c:v>
                </c:pt>
                <c:pt idx="3">
                  <c:v>Other</c:v>
                </c:pt>
                <c:pt idx="4">
                  <c:v>DK</c:v>
                </c:pt>
                <c:pt idx="5">
                  <c:v>Non-response</c:v>
                </c:pt>
              </c:strCache>
            </c:strRef>
          </c:cat>
          <c:val>
            <c:numRef>
              <c:f>Sheet1!$B$2:$B$7</c:f>
              <c:numCache>
                <c:formatCode>0%</c:formatCode>
                <c:ptCount val="6"/>
                <c:pt idx="0">
                  <c:v>0.52</c:v>
                </c:pt>
                <c:pt idx="1">
                  <c:v>0.06</c:v>
                </c:pt>
                <c:pt idx="2">
                  <c:v>0.02</c:v>
                </c:pt>
                <c:pt idx="3">
                  <c:v>0.13</c:v>
                </c:pt>
                <c:pt idx="4">
                  <c:v>7.0000000000000007E-2</c:v>
                </c:pt>
                <c:pt idx="5">
                  <c:v>0.21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tx2"/>
                </a:solidFill>
              </a:ln>
            </c:spPr>
          </c:dPt>
          <c:dPt>
            <c:idx val="1"/>
            <c:bubble3D val="0"/>
            <c:spPr>
              <a:solidFill>
                <a:schemeClr val="accent1">
                  <a:lumMod val="40000"/>
                  <a:lumOff val="60000"/>
                </a:schemeClr>
              </a:solidFill>
              <a:ln>
                <a:solidFill>
                  <a:schemeClr val="tx2">
                    <a:lumMod val="20000"/>
                    <a:lumOff val="80000"/>
                  </a:schemeClr>
                </a:solidFill>
              </a:ln>
            </c:spPr>
          </c:dPt>
          <c:dPt>
            <c:idx val="2"/>
            <c:bubble3D val="0"/>
            <c:spPr>
              <a:solidFill>
                <a:schemeClr val="accent2"/>
              </a:solidFill>
              <a:ln>
                <a:solidFill>
                  <a:schemeClr val="accent2"/>
                </a:solidFill>
              </a:ln>
            </c:spPr>
          </c:dPt>
          <c:dPt>
            <c:idx val="3"/>
            <c:bubble3D val="0"/>
            <c:spPr>
              <a:solidFill>
                <a:schemeClr val="bg1">
                  <a:lumMod val="75000"/>
                </a:schemeClr>
              </a:solidFill>
              <a:ln>
                <a:solidFill>
                  <a:schemeClr val="bg1">
                    <a:lumMod val="75000"/>
                  </a:schemeClr>
                </a:solidFill>
              </a:ln>
            </c:spPr>
          </c:dPt>
          <c:dPt>
            <c:idx val="4"/>
            <c:bubble3D val="0"/>
            <c:spPr>
              <a:solidFill>
                <a:schemeClr val="bg1">
                  <a:lumMod val="50000"/>
                </a:schemeClr>
              </a:solidFill>
              <a:ln>
                <a:solidFill>
                  <a:schemeClr val="bg1">
                    <a:lumMod val="50000"/>
                  </a:schemeClr>
                </a:solidFill>
              </a:ln>
            </c:spPr>
          </c:dPt>
          <c:dPt>
            <c:idx val="5"/>
            <c:bubble3D val="0"/>
            <c:spPr>
              <a:solidFill>
                <a:schemeClr val="bg1"/>
              </a:solidFill>
              <a:ln>
                <a:solidFill>
                  <a:schemeClr val="bg1">
                    <a:lumMod val="65000"/>
                  </a:schemeClr>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4"/>
              <c:delete val="1"/>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Sheet1!$A$2:$A$7</c:f>
              <c:strCache>
                <c:ptCount val="6"/>
                <c:pt idx="0">
                  <c:v>Less than 30 minutes</c:v>
                </c:pt>
                <c:pt idx="1">
                  <c:v>30 minutes – 1 hour</c:v>
                </c:pt>
                <c:pt idx="2">
                  <c:v>More than 1 hour</c:v>
                </c:pt>
                <c:pt idx="3">
                  <c:v>Other</c:v>
                </c:pt>
                <c:pt idx="4">
                  <c:v>DK</c:v>
                </c:pt>
                <c:pt idx="5">
                  <c:v>Non-response</c:v>
                </c:pt>
              </c:strCache>
            </c:strRef>
          </c:cat>
          <c:val>
            <c:numRef>
              <c:f>Sheet1!$B$2:$B$7</c:f>
              <c:numCache>
                <c:formatCode>0%</c:formatCode>
                <c:ptCount val="6"/>
                <c:pt idx="0">
                  <c:v>0.19</c:v>
                </c:pt>
                <c:pt idx="1">
                  <c:v>0.37</c:v>
                </c:pt>
                <c:pt idx="2">
                  <c:v>0.34</c:v>
                </c:pt>
                <c:pt idx="3">
                  <c:v>0.04</c:v>
                </c:pt>
                <c:pt idx="4">
                  <c:v>0.02</c:v>
                </c:pt>
                <c:pt idx="5">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tx2"/>
                </a:solidFill>
              </a:ln>
            </c:spPr>
          </c:dPt>
          <c:dPt>
            <c:idx val="1"/>
            <c:bubble3D val="0"/>
            <c:spPr>
              <a:solidFill>
                <a:schemeClr val="accent1">
                  <a:lumMod val="40000"/>
                  <a:lumOff val="60000"/>
                </a:schemeClr>
              </a:solidFill>
              <a:ln>
                <a:solidFill>
                  <a:schemeClr val="tx2">
                    <a:lumMod val="20000"/>
                    <a:lumOff val="80000"/>
                  </a:schemeClr>
                </a:solidFill>
              </a:ln>
            </c:spPr>
          </c:dPt>
          <c:dPt>
            <c:idx val="2"/>
            <c:bubble3D val="0"/>
            <c:spPr>
              <a:solidFill>
                <a:schemeClr val="accent2"/>
              </a:solidFill>
              <a:ln>
                <a:solidFill>
                  <a:schemeClr val="accent2"/>
                </a:solidFill>
              </a:ln>
            </c:spPr>
          </c:dPt>
          <c:dPt>
            <c:idx val="3"/>
            <c:bubble3D val="0"/>
            <c:spPr>
              <a:solidFill>
                <a:schemeClr val="bg1">
                  <a:lumMod val="75000"/>
                </a:schemeClr>
              </a:solidFill>
              <a:ln>
                <a:solidFill>
                  <a:schemeClr val="bg1">
                    <a:lumMod val="65000"/>
                  </a:schemeClr>
                </a:solidFill>
              </a:ln>
            </c:spPr>
          </c:dPt>
          <c:dPt>
            <c:idx val="4"/>
            <c:bubble3D val="0"/>
            <c:spPr>
              <a:solidFill>
                <a:schemeClr val="bg1">
                  <a:lumMod val="50000"/>
                </a:schemeClr>
              </a:solidFill>
              <a:ln>
                <a:solidFill>
                  <a:schemeClr val="bg1">
                    <a:lumMod val="50000"/>
                  </a:schemeClr>
                </a:solidFill>
              </a:ln>
            </c:spPr>
          </c:dPt>
          <c:dPt>
            <c:idx val="5"/>
            <c:bubble3D val="0"/>
            <c:spPr>
              <a:solidFill>
                <a:schemeClr val="bg1"/>
              </a:solidFill>
              <a:ln>
                <a:solidFill>
                  <a:schemeClr val="bg1">
                    <a:lumMod val="65000"/>
                  </a:schemeClr>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3"/>
              <c:delete val="1"/>
            </c:dLbl>
            <c:dLbl>
              <c:idx val="4"/>
              <c:delete val="1"/>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Sheet1!$A$2:$A$7</c:f>
              <c:strCache>
                <c:ptCount val="6"/>
                <c:pt idx="0">
                  <c:v>Less than 30 minutes</c:v>
                </c:pt>
                <c:pt idx="1">
                  <c:v>30 minutes – 1 hour</c:v>
                </c:pt>
                <c:pt idx="2">
                  <c:v>More than 1 hour</c:v>
                </c:pt>
                <c:pt idx="3">
                  <c:v>Other</c:v>
                </c:pt>
                <c:pt idx="4">
                  <c:v>DK</c:v>
                </c:pt>
                <c:pt idx="5">
                  <c:v>Non-response</c:v>
                </c:pt>
              </c:strCache>
            </c:strRef>
          </c:cat>
          <c:val>
            <c:numRef>
              <c:f>Sheet1!$B$2:$B$7</c:f>
              <c:numCache>
                <c:formatCode>0%</c:formatCode>
                <c:ptCount val="6"/>
                <c:pt idx="0">
                  <c:v>0.4</c:v>
                </c:pt>
                <c:pt idx="1">
                  <c:v>0.33</c:v>
                </c:pt>
                <c:pt idx="2">
                  <c:v>0.19</c:v>
                </c:pt>
                <c:pt idx="3">
                  <c:v>0.01</c:v>
                </c:pt>
                <c:pt idx="4">
                  <c:v>0.03</c:v>
                </c:pt>
                <c:pt idx="5">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i="1">
                <a:latin typeface="Arial" panose="020B0604020202020204" pitchFamily="34" charset="0"/>
                <a:cs typeface="Arial" panose="020B0604020202020204" pitchFamily="34" charset="0"/>
              </a:defRPr>
            </a:pPr>
            <a:r>
              <a:rPr lang="en-US" sz="1400" i="1" dirty="0" smtClean="0">
                <a:latin typeface="Arial" panose="020B0604020202020204" pitchFamily="34" charset="0"/>
                <a:cs typeface="Arial" panose="020B0604020202020204" pitchFamily="34" charset="0"/>
              </a:rPr>
              <a:t>Biologics</a:t>
            </a:r>
            <a:endParaRPr lang="en-US" sz="1400" i="1" dirty="0">
              <a:latin typeface="Arial" panose="020B0604020202020204" pitchFamily="34" charset="0"/>
              <a:cs typeface="Arial" panose="020B0604020202020204" pitchFamily="34" charset="0"/>
            </a:endParaRPr>
          </a:p>
        </c:rich>
      </c:tx>
      <c:layout/>
      <c:overlay val="1"/>
    </c:title>
    <c:autoTitleDeleted val="0"/>
    <c:plotArea>
      <c:layout>
        <c:manualLayout>
          <c:layoutTarget val="inner"/>
          <c:xMode val="edge"/>
          <c:yMode val="edge"/>
          <c:x val="0.13333333333333333"/>
          <c:y val="0.20363065619801116"/>
          <c:w val="0.73333333333333328"/>
          <c:h val="0.63097989325584725"/>
        </c:manualLayout>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tx2"/>
                </a:solidFill>
              </a:ln>
            </c:spPr>
          </c:dPt>
          <c:dPt>
            <c:idx val="1"/>
            <c:bubble3D val="0"/>
            <c:spPr>
              <a:solidFill>
                <a:schemeClr val="accent1">
                  <a:lumMod val="40000"/>
                  <a:lumOff val="60000"/>
                </a:schemeClr>
              </a:solidFill>
              <a:ln>
                <a:solidFill>
                  <a:schemeClr val="tx2">
                    <a:lumMod val="20000"/>
                    <a:lumOff val="80000"/>
                  </a:schemeClr>
                </a:solidFill>
              </a:ln>
            </c:spPr>
          </c:dPt>
          <c:dPt>
            <c:idx val="2"/>
            <c:bubble3D val="0"/>
            <c:spPr>
              <a:solidFill>
                <a:schemeClr val="accent2"/>
              </a:solidFill>
              <a:ln>
                <a:solidFill>
                  <a:schemeClr val="accent2"/>
                </a:solidFill>
              </a:ln>
            </c:spPr>
          </c:dPt>
          <c:dPt>
            <c:idx val="3"/>
            <c:bubble3D val="0"/>
            <c:spPr>
              <a:solidFill>
                <a:schemeClr val="bg1">
                  <a:lumMod val="75000"/>
                </a:schemeClr>
              </a:solidFill>
              <a:ln>
                <a:solidFill>
                  <a:schemeClr val="bg1">
                    <a:lumMod val="75000"/>
                  </a:schemeClr>
                </a:solidFill>
              </a:ln>
            </c:spPr>
          </c:dPt>
          <c:dPt>
            <c:idx val="4"/>
            <c:bubble3D val="0"/>
            <c:spPr>
              <a:solidFill>
                <a:schemeClr val="bg1">
                  <a:lumMod val="50000"/>
                </a:schemeClr>
              </a:solidFill>
              <a:ln>
                <a:solidFill>
                  <a:schemeClr val="bg1">
                    <a:lumMod val="50000"/>
                  </a:schemeClr>
                </a:solidFill>
              </a:ln>
            </c:spPr>
          </c:dPt>
          <c:dPt>
            <c:idx val="5"/>
            <c:bubble3D val="0"/>
            <c:spPr>
              <a:solidFill>
                <a:schemeClr val="bg1"/>
              </a:solidFill>
              <a:ln>
                <a:solidFill>
                  <a:schemeClr val="bg1">
                    <a:lumMod val="50000"/>
                  </a:schemeClr>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4"/>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5"/>
              <c:delete val="1"/>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Sheet1!$A$2:$A$7</c:f>
              <c:strCache>
                <c:ptCount val="6"/>
                <c:pt idx="0">
                  <c:v>Less than 30 minutes</c:v>
                </c:pt>
                <c:pt idx="1">
                  <c:v>30 minutes – 1 hour</c:v>
                </c:pt>
                <c:pt idx="2">
                  <c:v>More than 1 hour</c:v>
                </c:pt>
                <c:pt idx="3">
                  <c:v>Other</c:v>
                </c:pt>
                <c:pt idx="4">
                  <c:v>DK</c:v>
                </c:pt>
                <c:pt idx="5">
                  <c:v>Non-response</c:v>
                </c:pt>
              </c:strCache>
            </c:strRef>
          </c:cat>
          <c:val>
            <c:numRef>
              <c:f>Sheet1!$B$2:$B$7</c:f>
              <c:numCache>
                <c:formatCode>0%</c:formatCode>
                <c:ptCount val="6"/>
                <c:pt idx="0">
                  <c:v>0.24</c:v>
                </c:pt>
                <c:pt idx="1">
                  <c:v>0.42</c:v>
                </c:pt>
                <c:pt idx="2">
                  <c:v>0.2</c:v>
                </c:pt>
                <c:pt idx="3">
                  <c:v>0.06</c:v>
                </c:pt>
                <c:pt idx="4">
                  <c:v>0.08</c:v>
                </c:pt>
                <c:pt idx="5">
                  <c:v>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60"/>
      <c:rAngAx val="0"/>
      <c:perspective val="30"/>
    </c:view3D>
    <c:floor>
      <c:thickness val="0"/>
    </c:floor>
    <c:sideWall>
      <c:thickness val="0"/>
    </c:sideWall>
    <c:backWall>
      <c:thickness val="0"/>
    </c:backWall>
    <c:plotArea>
      <c:layout>
        <c:manualLayout>
          <c:layoutTarget val="inner"/>
          <c:xMode val="edge"/>
          <c:yMode val="edge"/>
          <c:x val="4.7163167104111982E-2"/>
          <c:y val="0"/>
          <c:w val="0.92198581560283688"/>
          <c:h val="0.85333333333333339"/>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1">
                <a:latin typeface="Arial" panose="020B0604020202020204" pitchFamily="34" charset="0"/>
                <a:cs typeface="Arial" panose="020B0604020202020204" pitchFamily="34" charset="0"/>
              </a:defRPr>
            </a:pPr>
            <a:r>
              <a:rPr lang="en-US" sz="1400" b="1" i="1" dirty="0" smtClean="0">
                <a:latin typeface="Arial" panose="020B0604020202020204" pitchFamily="34" charset="0"/>
                <a:cs typeface="Arial" panose="020B0604020202020204" pitchFamily="34" charset="0"/>
              </a:rPr>
              <a:t>Non-Biologics</a:t>
            </a:r>
            <a:endParaRPr lang="en-US" sz="1400" b="1" i="1" dirty="0">
              <a:latin typeface="Arial" panose="020B0604020202020204" pitchFamily="34" charset="0"/>
              <a:cs typeface="Arial" panose="020B0604020202020204" pitchFamily="34" charset="0"/>
            </a:endParaRPr>
          </a:p>
        </c:rich>
      </c:tx>
      <c:layout/>
      <c:overlay val="1"/>
    </c:title>
    <c:autoTitleDeleted val="0"/>
    <c:plotArea>
      <c:layout>
        <c:manualLayout>
          <c:layoutTarget val="inner"/>
          <c:xMode val="edge"/>
          <c:yMode val="edge"/>
          <c:x val="0.15"/>
          <c:y val="0.19885050549152747"/>
          <c:w val="0.75"/>
          <c:h val="0.64532034537529825"/>
        </c:manualLayout>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tx2"/>
                </a:solidFill>
              </a:ln>
            </c:spPr>
          </c:dPt>
          <c:dPt>
            <c:idx val="1"/>
            <c:bubble3D val="0"/>
            <c:spPr>
              <a:solidFill>
                <a:schemeClr val="accent1">
                  <a:lumMod val="40000"/>
                  <a:lumOff val="60000"/>
                </a:schemeClr>
              </a:solidFill>
              <a:ln>
                <a:solidFill>
                  <a:schemeClr val="tx2">
                    <a:lumMod val="20000"/>
                    <a:lumOff val="80000"/>
                  </a:schemeClr>
                </a:solidFill>
              </a:ln>
            </c:spPr>
          </c:dPt>
          <c:dPt>
            <c:idx val="2"/>
            <c:bubble3D val="0"/>
            <c:spPr>
              <a:solidFill>
                <a:schemeClr val="accent2"/>
              </a:solidFill>
              <a:ln>
                <a:solidFill>
                  <a:schemeClr val="accent2"/>
                </a:solidFill>
              </a:ln>
            </c:spPr>
          </c:dPt>
          <c:dPt>
            <c:idx val="3"/>
            <c:bubble3D val="0"/>
            <c:spPr>
              <a:solidFill>
                <a:schemeClr val="bg1">
                  <a:lumMod val="75000"/>
                </a:schemeClr>
              </a:solidFill>
              <a:ln>
                <a:solidFill>
                  <a:schemeClr val="bg1">
                    <a:lumMod val="75000"/>
                  </a:schemeClr>
                </a:solidFill>
              </a:ln>
            </c:spPr>
          </c:dPt>
          <c:dPt>
            <c:idx val="4"/>
            <c:bubble3D val="0"/>
            <c:spPr>
              <a:solidFill>
                <a:schemeClr val="bg1">
                  <a:lumMod val="50000"/>
                </a:schemeClr>
              </a:solidFill>
              <a:ln>
                <a:solidFill>
                  <a:schemeClr val="bg1">
                    <a:lumMod val="65000"/>
                  </a:schemeClr>
                </a:solidFill>
              </a:ln>
            </c:spPr>
          </c:dPt>
          <c:dPt>
            <c:idx val="5"/>
            <c:bubble3D val="0"/>
            <c:spPr>
              <a:solidFill>
                <a:schemeClr val="bg1"/>
              </a:solidFill>
              <a:ln>
                <a:solidFill>
                  <a:schemeClr val="bg1">
                    <a:lumMod val="65000"/>
                  </a:schemeClr>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3"/>
              <c:layout>
                <c:manualLayout>
                  <c:x val="6.6636482939632549E-2"/>
                  <c:y val="3.6054757190927503E-2"/>
                </c:manualLayout>
              </c:layout>
              <c:dLblPos val="bestFit"/>
              <c:showLegendKey val="0"/>
              <c:showVal val="1"/>
              <c:showCatName val="0"/>
              <c:showSerName val="0"/>
              <c:showPercent val="0"/>
              <c:showBubbleSize val="0"/>
            </c:dLbl>
            <c:dLbl>
              <c:idx val="4"/>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5"/>
              <c:delete val="1"/>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Sheet1!$A$2:$A$7</c:f>
              <c:strCache>
                <c:ptCount val="6"/>
                <c:pt idx="0">
                  <c:v>Less than 30 minutes</c:v>
                </c:pt>
                <c:pt idx="1">
                  <c:v>30 minutes – 1 hour</c:v>
                </c:pt>
                <c:pt idx="2">
                  <c:v>More than 1 hour</c:v>
                </c:pt>
                <c:pt idx="3">
                  <c:v>DK</c:v>
                </c:pt>
                <c:pt idx="4">
                  <c:v>Other</c:v>
                </c:pt>
                <c:pt idx="5">
                  <c:v>Non-response</c:v>
                </c:pt>
              </c:strCache>
            </c:strRef>
          </c:cat>
          <c:val>
            <c:numRef>
              <c:f>Sheet1!$B$2:$B$7</c:f>
              <c:numCache>
                <c:formatCode>0%</c:formatCode>
                <c:ptCount val="6"/>
                <c:pt idx="0">
                  <c:v>0.45</c:v>
                </c:pt>
                <c:pt idx="1">
                  <c:v>0.38</c:v>
                </c:pt>
                <c:pt idx="2">
                  <c:v>0.1</c:v>
                </c:pt>
                <c:pt idx="3">
                  <c:v>0.03</c:v>
                </c:pt>
                <c:pt idx="4">
                  <c:v>0.03</c:v>
                </c:pt>
                <c:pt idx="5">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641281780075996E-2"/>
          <c:y val="7.2681852268466435E-2"/>
          <c:w val="0.88864380439287194"/>
          <c:h val="0.9039263842019748"/>
        </c:manualLayout>
      </c:layout>
      <c:barChart>
        <c:barDir val="bar"/>
        <c:grouping val="clustered"/>
        <c:varyColors val="0"/>
        <c:ser>
          <c:idx val="0"/>
          <c:order val="0"/>
          <c:tx>
            <c:strRef>
              <c:f>Sheet1!$B$1</c:f>
              <c:strCache>
                <c:ptCount val="1"/>
                <c:pt idx="0">
                  <c:v>Series 1</c:v>
                </c:pt>
              </c:strCache>
            </c:strRef>
          </c:tx>
          <c:spPr>
            <a:solidFill>
              <a:schemeClr val="accent2"/>
            </a:solidFill>
            <a:ln>
              <a:solidFill>
                <a:schemeClr val="accent2"/>
              </a:solidFill>
            </a:ln>
          </c:spPr>
          <c:invertIfNegative val="0"/>
          <c:dLbls>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Sheet1!$A$2:$A$4</c:f>
              <c:strCache>
                <c:ptCount val="3"/>
                <c:pt idx="0">
                  <c:v>Other</c:v>
                </c:pt>
                <c:pt idx="1">
                  <c:v>Insurance Company generated standardized prior authorization form</c:v>
                </c:pt>
                <c:pt idx="2">
                  <c:v>Grandfathered policy</c:v>
                </c:pt>
              </c:strCache>
            </c:strRef>
          </c:cat>
          <c:val>
            <c:numRef>
              <c:f>Sheet1!$B$2:$B$4</c:f>
              <c:numCache>
                <c:formatCode>0%</c:formatCode>
                <c:ptCount val="3"/>
                <c:pt idx="0">
                  <c:v>0.19</c:v>
                </c:pt>
                <c:pt idx="1">
                  <c:v>0.55000000000000004</c:v>
                </c:pt>
                <c:pt idx="2">
                  <c:v>0.7</c:v>
                </c:pt>
              </c:numCache>
            </c:numRef>
          </c:val>
        </c:ser>
        <c:dLbls>
          <c:showLegendKey val="0"/>
          <c:showVal val="0"/>
          <c:showCatName val="0"/>
          <c:showSerName val="0"/>
          <c:showPercent val="0"/>
          <c:showBubbleSize val="0"/>
        </c:dLbls>
        <c:gapWidth val="80"/>
        <c:axId val="56636928"/>
        <c:axId val="56638464"/>
      </c:barChart>
      <c:catAx>
        <c:axId val="56636928"/>
        <c:scaling>
          <c:orientation val="minMax"/>
        </c:scaling>
        <c:delete val="0"/>
        <c:axPos val="l"/>
        <c:majorTickMark val="none"/>
        <c:minorTickMark val="none"/>
        <c:tickLblPos val="none"/>
        <c:txPr>
          <a:bodyPr/>
          <a:lstStyle/>
          <a:p>
            <a:pPr>
              <a:defRPr sz="1400">
                <a:latin typeface="Arial" panose="020B0604020202020204" pitchFamily="34" charset="0"/>
                <a:cs typeface="Arial" panose="020B0604020202020204" pitchFamily="34" charset="0"/>
              </a:defRPr>
            </a:pPr>
            <a:endParaRPr lang="en-US"/>
          </a:p>
        </c:txPr>
        <c:crossAx val="56638464"/>
        <c:crosses val="autoZero"/>
        <c:auto val="1"/>
        <c:lblAlgn val="ctr"/>
        <c:lblOffset val="100"/>
        <c:noMultiLvlLbl val="0"/>
      </c:catAx>
      <c:valAx>
        <c:axId val="56638464"/>
        <c:scaling>
          <c:orientation val="minMax"/>
          <c:max val="0.8"/>
        </c:scaling>
        <c:delete val="1"/>
        <c:axPos val="b"/>
        <c:numFmt formatCode="0%" sourceLinked="1"/>
        <c:majorTickMark val="out"/>
        <c:minorTickMark val="none"/>
        <c:tickLblPos val="nextTo"/>
        <c:crossAx val="56636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4974946313529E-2"/>
          <c:y val="4.1454861798633585E-2"/>
          <c:w val="0.57493827519265539"/>
          <c:h val="0.89313726739830246"/>
        </c:manualLayout>
      </c:layout>
      <c:barChart>
        <c:barDir val="col"/>
        <c:grouping val="percentStacked"/>
        <c:varyColors val="0"/>
        <c:ser>
          <c:idx val="0"/>
          <c:order val="0"/>
          <c:tx>
            <c:strRef>
              <c:f>Sheet1!$B$1</c:f>
              <c:strCache>
                <c:ptCount val="1"/>
                <c:pt idx="0">
                  <c:v>Other</c:v>
                </c:pt>
              </c:strCache>
            </c:strRef>
          </c:tx>
          <c:spPr>
            <a:solidFill>
              <a:schemeClr val="bg1"/>
            </a:solidFill>
            <a:ln>
              <a:solidFill>
                <a:schemeClr val="bg1">
                  <a:lumMod val="65000"/>
                </a:schemeClr>
              </a:solidFill>
            </a:ln>
          </c:spPr>
          <c:invertIfNegative val="0"/>
          <c:dLbls>
            <c:dLbl>
              <c:idx val="0"/>
              <c:layout/>
              <c:showLegendKey val="0"/>
              <c:showVal val="1"/>
              <c:showCatName val="0"/>
              <c:showSerName val="0"/>
              <c:showPercent val="0"/>
              <c:showBubbleSize val="0"/>
            </c:dLbl>
            <c:txPr>
              <a:bodyPr/>
              <a:lstStyle/>
              <a:p>
                <a:pPr>
                  <a:defRPr sz="1100">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dLbls>
          <c:cat>
            <c:strRef>
              <c:f>Sheet1!$A$2</c:f>
              <c:strCache>
                <c:ptCount val="1"/>
                <c:pt idx="0">
                  <c:v>Total</c:v>
                </c:pt>
              </c:strCache>
            </c:strRef>
          </c:cat>
          <c:val>
            <c:numRef>
              <c:f>Sheet1!$B$2</c:f>
              <c:numCache>
                <c:formatCode>0%</c:formatCode>
                <c:ptCount val="1"/>
                <c:pt idx="0">
                  <c:v>5.6599999999999998E-2</c:v>
                </c:pt>
              </c:numCache>
            </c:numRef>
          </c:val>
        </c:ser>
        <c:ser>
          <c:idx val="1"/>
          <c:order val="1"/>
          <c:tx>
            <c:strRef>
              <c:f>Sheet1!$C$1</c:f>
              <c:strCache>
                <c:ptCount val="1"/>
                <c:pt idx="0">
                  <c:v>Less than 39</c:v>
                </c:pt>
              </c:strCache>
            </c:strRef>
          </c:tx>
          <c:spPr>
            <a:solidFill>
              <a:schemeClr val="bg1">
                <a:lumMod val="75000"/>
              </a:schemeClr>
            </a:solidFill>
            <a:ln>
              <a:solidFill>
                <a:schemeClr val="bg1"/>
              </a:solidFill>
            </a:ln>
          </c:spPr>
          <c:invertIfNegative val="0"/>
          <c:dLbls>
            <c:dLbl>
              <c:idx val="4"/>
              <c:dLblPos val="ctr"/>
              <c:showLegendKey val="0"/>
              <c:showVal val="1"/>
              <c:showCatName val="0"/>
              <c:showSerName val="0"/>
              <c:showPercent val="0"/>
              <c:showBubbleSize val="0"/>
            </c:dLbl>
            <c:txPr>
              <a:bodyPr/>
              <a:lstStyle/>
              <a:p>
                <a:pPr>
                  <a:defRPr sz="11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Sheet1!$C$2</c:f>
              <c:numCache>
                <c:formatCode>0%</c:formatCode>
                <c:ptCount val="1"/>
                <c:pt idx="0">
                  <c:v>7.4999999999999997E-2</c:v>
                </c:pt>
              </c:numCache>
            </c:numRef>
          </c:val>
        </c:ser>
        <c:ser>
          <c:idx val="2"/>
          <c:order val="2"/>
          <c:tx>
            <c:strRef>
              <c:f>Sheet1!$D$1</c:f>
              <c:strCache>
                <c:ptCount val="1"/>
                <c:pt idx="0">
                  <c:v>40-59</c:v>
                </c:pt>
              </c:strCache>
            </c:strRef>
          </c:tx>
          <c:spPr>
            <a:solidFill>
              <a:schemeClr val="bg1">
                <a:lumMod val="50000"/>
              </a:schemeClr>
            </a:solidFill>
            <a:ln>
              <a:solidFill>
                <a:schemeClr val="bg1"/>
              </a:solidFill>
            </a:ln>
          </c:spPr>
          <c:invertIfNegative val="0"/>
          <c:dLbls>
            <c:dLbl>
              <c:idx val="3"/>
              <c:layout>
                <c:manualLayout>
                  <c:x val="-8.8710366441761764E-5"/>
                  <c:y val="3.1316092057474647E-3"/>
                </c:manualLayout>
              </c:layout>
              <c:showLegendKey val="0"/>
              <c:showVal val="1"/>
              <c:showCatName val="0"/>
              <c:showSerName val="0"/>
              <c:showPercent val="0"/>
              <c:showBubbleSize val="0"/>
            </c:dLbl>
            <c:dLbl>
              <c:idx val="4"/>
              <c:layout>
                <c:manualLayout>
                  <c:x val="1.5980448990218078E-3"/>
                  <c:y val="2.8706086104195496E-17"/>
                </c:manualLayout>
              </c:layout>
              <c:showLegendKey val="0"/>
              <c:showVal val="1"/>
              <c:showCatName val="0"/>
              <c:showSerName val="0"/>
              <c:showPercent val="0"/>
              <c:showBubbleSize val="0"/>
            </c:dLbl>
            <c:txPr>
              <a:bodyPr/>
              <a:lstStyle/>
              <a:p>
                <a:pPr>
                  <a:defRPr sz="11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Sheet1!$D$2</c:f>
              <c:numCache>
                <c:formatCode>0%</c:formatCode>
                <c:ptCount val="1"/>
                <c:pt idx="0">
                  <c:v>0.11</c:v>
                </c:pt>
              </c:numCache>
            </c:numRef>
          </c:val>
        </c:ser>
        <c:ser>
          <c:idx val="3"/>
          <c:order val="3"/>
          <c:tx>
            <c:strRef>
              <c:f>Sheet1!$E$1</c:f>
              <c:strCache>
                <c:ptCount val="1"/>
                <c:pt idx="0">
                  <c:v>60-79</c:v>
                </c:pt>
              </c:strCache>
            </c:strRef>
          </c:tx>
          <c:spPr>
            <a:solidFill>
              <a:schemeClr val="tx2">
                <a:lumMod val="20000"/>
                <a:lumOff val="80000"/>
              </a:schemeClr>
            </a:solidFill>
            <a:ln>
              <a:solidFill>
                <a:schemeClr val="tx2">
                  <a:lumMod val="20000"/>
                  <a:lumOff val="80000"/>
                </a:schemeClr>
              </a:solidFill>
            </a:ln>
          </c:spPr>
          <c:invertIfNegative val="0"/>
          <c:dPt>
            <c:idx val="0"/>
            <c:invertIfNegative val="0"/>
            <c:bubble3D val="0"/>
            <c:spPr>
              <a:solidFill>
                <a:schemeClr val="tx2">
                  <a:lumMod val="20000"/>
                  <a:lumOff val="80000"/>
                </a:schemeClr>
              </a:solidFill>
              <a:ln>
                <a:solidFill>
                  <a:schemeClr val="bg1"/>
                </a:solidFill>
              </a:ln>
            </c:spPr>
          </c:dPt>
          <c:dLbls>
            <c:dLbl>
              <c:idx val="4"/>
              <c:layout>
                <c:manualLayout>
                  <c:x val="-1.6466595759165332E-3"/>
                  <c:y val="9.3948276172424513E-3"/>
                </c:manualLayout>
              </c:layout>
              <c:showLegendKey val="0"/>
              <c:showVal val="1"/>
              <c:showCatName val="0"/>
              <c:showSerName val="0"/>
              <c:showPercent val="0"/>
              <c:showBubbleSize val="0"/>
            </c:dLbl>
            <c:dLbl>
              <c:idx val="5"/>
              <c:layout>
                <c:manualLayout>
                  <c:x val="2.7889633181782579E-2"/>
                  <c:y val="6.263218411494958E-3"/>
                </c:manualLayout>
              </c:layout>
              <c:showLegendKey val="0"/>
              <c:showVal val="1"/>
              <c:showCatName val="0"/>
              <c:showSerName val="0"/>
              <c:showPercent val="0"/>
              <c:showBubbleSize val="0"/>
            </c:dLbl>
            <c:dLbl>
              <c:idx val="6"/>
              <c:layout>
                <c:manualLayout>
                  <c:x val="2.3241360984818816E-2"/>
                  <c:y val="-3.1316092057474933E-3"/>
                </c:manualLayout>
              </c:layout>
              <c:showLegendKey val="0"/>
              <c:showVal val="1"/>
              <c:showCatName val="0"/>
              <c:showSerName val="0"/>
              <c:showPercent val="0"/>
              <c:showBubbleSize val="0"/>
            </c:dLbl>
            <c:txPr>
              <a:bodyPr/>
              <a:lstStyle/>
              <a:p>
                <a:pPr>
                  <a:defRPr sz="11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Sheet1!$E$2</c:f>
              <c:numCache>
                <c:formatCode>0%</c:formatCode>
                <c:ptCount val="1"/>
                <c:pt idx="0">
                  <c:v>9.4E-2</c:v>
                </c:pt>
              </c:numCache>
            </c:numRef>
          </c:val>
        </c:ser>
        <c:ser>
          <c:idx val="4"/>
          <c:order val="4"/>
          <c:tx>
            <c:strRef>
              <c:f>Sheet1!$F$1</c:f>
              <c:strCache>
                <c:ptCount val="1"/>
                <c:pt idx="0">
                  <c:v>80 or more</c:v>
                </c:pt>
              </c:strCache>
            </c:strRef>
          </c:tx>
          <c:spPr>
            <a:solidFill>
              <a:schemeClr val="tx2"/>
            </a:solidFill>
            <a:ln>
              <a:solidFill>
                <a:schemeClr val="bg1"/>
              </a:solidFill>
            </a:ln>
          </c:spPr>
          <c:invertIfNegative val="0"/>
          <c:dLbls>
            <c:txPr>
              <a:bodyPr/>
              <a:lstStyle/>
              <a:p>
                <a:pPr>
                  <a:defRPr sz="11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Total</c:v>
                </c:pt>
              </c:strCache>
            </c:strRef>
          </c:cat>
          <c:val>
            <c:numRef>
              <c:f>Sheet1!$F$2</c:f>
              <c:numCache>
                <c:formatCode>0%</c:formatCode>
                <c:ptCount val="1"/>
                <c:pt idx="0">
                  <c:v>0.65</c:v>
                </c:pt>
              </c:numCache>
            </c:numRef>
          </c:val>
        </c:ser>
        <c:dLbls>
          <c:showLegendKey val="0"/>
          <c:showVal val="0"/>
          <c:showCatName val="0"/>
          <c:showSerName val="0"/>
          <c:showPercent val="0"/>
          <c:showBubbleSize val="0"/>
        </c:dLbls>
        <c:gapWidth val="60"/>
        <c:overlap val="100"/>
        <c:axId val="8420736"/>
        <c:axId val="8430720"/>
      </c:barChart>
      <c:catAx>
        <c:axId val="8420736"/>
        <c:scaling>
          <c:orientation val="minMax"/>
        </c:scaling>
        <c:delete val="0"/>
        <c:axPos val="b"/>
        <c:numFmt formatCode="General" sourceLinked="1"/>
        <c:majorTickMark val="none"/>
        <c:minorTickMark val="none"/>
        <c:tickLblPos val="none"/>
        <c:txPr>
          <a:bodyPr/>
          <a:lstStyle/>
          <a:p>
            <a:pPr>
              <a:defRPr sz="1100">
                <a:latin typeface="Arial" panose="020B0604020202020204" pitchFamily="34" charset="0"/>
                <a:cs typeface="Arial" panose="020B0604020202020204" pitchFamily="34" charset="0"/>
              </a:defRPr>
            </a:pPr>
            <a:endParaRPr lang="en-US"/>
          </a:p>
        </c:txPr>
        <c:crossAx val="8430720"/>
        <c:crosses val="autoZero"/>
        <c:auto val="1"/>
        <c:lblAlgn val="ctr"/>
        <c:lblOffset val="100"/>
        <c:noMultiLvlLbl val="0"/>
      </c:catAx>
      <c:valAx>
        <c:axId val="8430720"/>
        <c:scaling>
          <c:orientation val="minMax"/>
        </c:scaling>
        <c:delete val="1"/>
        <c:axPos val="l"/>
        <c:numFmt formatCode="0%" sourceLinked="1"/>
        <c:majorTickMark val="out"/>
        <c:minorTickMark val="none"/>
        <c:tickLblPos val="nextTo"/>
        <c:crossAx val="8420736"/>
        <c:crosses val="autoZero"/>
        <c:crossBetween val="between"/>
        <c:majorUnit val="0.2"/>
      </c:valAx>
    </c:plotArea>
    <c:legend>
      <c:legendPos val="r"/>
      <c:layout>
        <c:manualLayout>
          <c:xMode val="edge"/>
          <c:yMode val="edge"/>
          <c:x val="0.58090546213832972"/>
          <c:y val="0.30619057937455474"/>
          <c:w val="0.32703775305300781"/>
          <c:h val="0.31890754675899408"/>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bg1">
        <a:lumMod val="85000"/>
      </a:schemeClr>
    </a:solidFill>
    <a:ln>
      <a:solidFill>
        <a:schemeClr val="bg1">
          <a:lumMod val="75000"/>
        </a:schemeClr>
      </a:solidFill>
    </a:ln>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52019271253945E-2"/>
          <c:y val="3.9734040752847727E-2"/>
          <c:w val="0.93062348580539622"/>
          <c:h val="0.9205319184943046"/>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Lbls>
            <c:txPr>
              <a:bodyPr/>
              <a:lstStyle/>
              <a:p>
                <a:pPr>
                  <a:defRPr sz="12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Sheet1!$A$2:$A$8</c:f>
              <c:strCache>
                <c:ptCount val="7"/>
                <c:pt idx="0">
                  <c:v>Other</c:v>
                </c:pt>
                <c:pt idx="1">
                  <c:v>Academic</c:v>
                </c:pt>
                <c:pt idx="2">
                  <c:v>Multispecialty Group </c:v>
                </c:pt>
                <c:pt idx="3">
                  <c:v>Derm Group (6+)</c:v>
                </c:pt>
                <c:pt idx="4">
                  <c:v>Derm Group (3-5)</c:v>
                </c:pt>
                <c:pt idx="5">
                  <c:v>Derm Group (2)</c:v>
                </c:pt>
                <c:pt idx="6">
                  <c:v>Solo Practice</c:v>
                </c:pt>
              </c:strCache>
            </c:strRef>
          </c:cat>
          <c:val>
            <c:numRef>
              <c:f>Sheet1!$B$2:$B$8</c:f>
              <c:numCache>
                <c:formatCode>0%</c:formatCode>
                <c:ptCount val="7"/>
                <c:pt idx="0">
                  <c:v>0.01</c:v>
                </c:pt>
                <c:pt idx="1">
                  <c:v>0.01</c:v>
                </c:pt>
                <c:pt idx="2">
                  <c:v>0.02</c:v>
                </c:pt>
                <c:pt idx="3">
                  <c:v>0.27</c:v>
                </c:pt>
                <c:pt idx="4">
                  <c:v>0.35</c:v>
                </c:pt>
                <c:pt idx="5">
                  <c:v>0.22</c:v>
                </c:pt>
                <c:pt idx="6">
                  <c:v>0.12</c:v>
                </c:pt>
              </c:numCache>
            </c:numRef>
          </c:val>
        </c:ser>
        <c:dLbls>
          <c:showLegendKey val="0"/>
          <c:showVal val="0"/>
          <c:showCatName val="0"/>
          <c:showSerName val="0"/>
          <c:showPercent val="0"/>
          <c:showBubbleSize val="0"/>
        </c:dLbls>
        <c:gapWidth val="90"/>
        <c:axId val="8500352"/>
        <c:axId val="8501888"/>
      </c:barChart>
      <c:catAx>
        <c:axId val="8500352"/>
        <c:scaling>
          <c:orientation val="minMax"/>
        </c:scaling>
        <c:delete val="0"/>
        <c:axPos val="l"/>
        <c:majorTickMark val="none"/>
        <c:minorTickMark val="none"/>
        <c:tickLblPos val="none"/>
        <c:txPr>
          <a:bodyPr/>
          <a:lstStyle/>
          <a:p>
            <a:pPr>
              <a:defRPr sz="1050">
                <a:latin typeface="Arial" panose="020B0604020202020204" pitchFamily="34" charset="0"/>
                <a:cs typeface="Arial" panose="020B0604020202020204" pitchFamily="34" charset="0"/>
              </a:defRPr>
            </a:pPr>
            <a:endParaRPr lang="en-US"/>
          </a:p>
        </c:txPr>
        <c:crossAx val="8501888"/>
        <c:crosses val="autoZero"/>
        <c:auto val="1"/>
        <c:lblAlgn val="ctr"/>
        <c:lblOffset val="100"/>
        <c:noMultiLvlLbl val="0"/>
      </c:catAx>
      <c:valAx>
        <c:axId val="8501888"/>
        <c:scaling>
          <c:orientation val="minMax"/>
          <c:max val="0.8"/>
          <c:min val="0"/>
        </c:scaling>
        <c:delete val="1"/>
        <c:axPos val="b"/>
        <c:numFmt formatCode="0%" sourceLinked="1"/>
        <c:majorTickMark val="out"/>
        <c:minorTickMark val="none"/>
        <c:tickLblPos val="nextTo"/>
        <c:crossAx val="8500352"/>
        <c:crosses val="autoZero"/>
        <c:crossBetween val="between"/>
        <c:majorUnit val="0.5"/>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21398790766018"/>
          <c:y val="4.4586471004381054E-2"/>
          <c:w val="0.44668578192356484"/>
          <c:h val="0.7445080328241962"/>
        </c:manualLayout>
      </c:layout>
      <c:barChart>
        <c:barDir val="bar"/>
        <c:grouping val="clustered"/>
        <c:varyColors val="0"/>
        <c:ser>
          <c:idx val="0"/>
          <c:order val="0"/>
          <c:tx>
            <c:strRef>
              <c:f>Sheet1!$B$1</c:f>
              <c:strCache>
                <c:ptCount val="1"/>
                <c:pt idx="0">
                  <c:v>Other</c:v>
                </c:pt>
              </c:strCache>
            </c:strRef>
          </c:tx>
          <c:spPr>
            <a:solidFill>
              <a:schemeClr val="tx2"/>
            </a:solidFill>
            <a:ln>
              <a:noFill/>
            </a:ln>
          </c:spPr>
          <c:invertIfNegative val="0"/>
          <c:dLbls>
            <c:txPr>
              <a:bodyPr/>
              <a:lstStyle/>
              <a:p>
                <a:pPr>
                  <a:defRPr sz="11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Sheet1!$A$2:$A$10</c:f>
              <c:strCache>
                <c:ptCount val="9"/>
                <c:pt idx="0">
                  <c:v>Other</c:v>
                </c:pt>
                <c:pt idx="1">
                  <c:v>Dedicated Authorization Staff</c:v>
                </c:pt>
                <c:pt idx="2">
                  <c:v>Medical Assistants</c:v>
                </c:pt>
                <c:pt idx="3">
                  <c:v>Nursing Staff</c:v>
                </c:pt>
                <c:pt idx="4">
                  <c:v>Billing Staff</c:v>
                </c:pt>
                <c:pt idx="5">
                  <c:v>Dermatologist</c:v>
                </c:pt>
                <c:pt idx="6">
                  <c:v>Reception/ Front Desk Staff</c:v>
                </c:pt>
                <c:pt idx="7">
                  <c:v>Office Manager</c:v>
                </c:pt>
                <c:pt idx="8">
                  <c:v>Clinical Staff</c:v>
                </c:pt>
              </c:strCache>
            </c:strRef>
          </c:cat>
          <c:val>
            <c:numRef>
              <c:f>Sheet1!$B$2:$B$10</c:f>
              <c:numCache>
                <c:formatCode>0%</c:formatCode>
                <c:ptCount val="9"/>
                <c:pt idx="0">
                  <c:v>3.7699999999999997E-2</c:v>
                </c:pt>
                <c:pt idx="1">
                  <c:v>4.7100000000000003E-2</c:v>
                </c:pt>
                <c:pt idx="2">
                  <c:v>5.6599999999999998E-2</c:v>
                </c:pt>
                <c:pt idx="3">
                  <c:v>6.6000000000000003E-2</c:v>
                </c:pt>
                <c:pt idx="4">
                  <c:v>0.08</c:v>
                </c:pt>
                <c:pt idx="5">
                  <c:v>0.08</c:v>
                </c:pt>
                <c:pt idx="6">
                  <c:v>0.09</c:v>
                </c:pt>
                <c:pt idx="7">
                  <c:v>0.1</c:v>
                </c:pt>
                <c:pt idx="8">
                  <c:v>0.69</c:v>
                </c:pt>
              </c:numCache>
            </c:numRef>
          </c:val>
        </c:ser>
        <c:dLbls>
          <c:showLegendKey val="0"/>
          <c:showVal val="0"/>
          <c:showCatName val="0"/>
          <c:showSerName val="0"/>
          <c:showPercent val="0"/>
          <c:showBubbleSize val="0"/>
        </c:dLbls>
        <c:gapWidth val="60"/>
        <c:axId val="8440832"/>
        <c:axId val="53375744"/>
      </c:barChart>
      <c:catAx>
        <c:axId val="8440832"/>
        <c:scaling>
          <c:orientation val="minMax"/>
        </c:scaling>
        <c:delete val="0"/>
        <c:axPos val="l"/>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3375744"/>
        <c:crosses val="autoZero"/>
        <c:auto val="1"/>
        <c:lblAlgn val="ctr"/>
        <c:lblOffset val="100"/>
        <c:noMultiLvlLbl val="0"/>
      </c:catAx>
      <c:valAx>
        <c:axId val="53375744"/>
        <c:scaling>
          <c:orientation val="minMax"/>
        </c:scaling>
        <c:delete val="0"/>
        <c:axPos val="b"/>
        <c:numFmt formatCode="0%"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8440832"/>
        <c:crosses val="autoZero"/>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2906919243792E-2"/>
          <c:y val="0.11348190872894921"/>
          <c:w val="0.43314332990984822"/>
          <c:h val="0.68187142242068466"/>
        </c:manualLayout>
      </c:layout>
      <c:pieChart>
        <c:varyColors val="1"/>
        <c:ser>
          <c:idx val="0"/>
          <c:order val="0"/>
          <c:tx>
            <c:strRef>
              <c:f>Sheet1!$B$1</c:f>
              <c:strCache>
                <c:ptCount val="1"/>
                <c:pt idx="0">
                  <c:v>Column1</c:v>
                </c:pt>
              </c:strCache>
            </c:strRef>
          </c:tx>
          <c:spPr>
            <a:solidFill>
              <a:schemeClr val="bg1"/>
            </a:solidFill>
            <a:ln>
              <a:solidFill>
                <a:schemeClr val="bg1"/>
              </a:solidFill>
            </a:ln>
          </c:spPr>
          <c:dPt>
            <c:idx val="0"/>
            <c:bubble3D val="0"/>
            <c:spPr>
              <a:solidFill>
                <a:schemeClr val="bg1">
                  <a:lumMod val="50000"/>
                </a:schemeClr>
              </a:solidFill>
              <a:ln>
                <a:solidFill>
                  <a:schemeClr val="bg1"/>
                </a:solidFill>
              </a:ln>
            </c:spPr>
          </c:dPt>
          <c:dPt>
            <c:idx val="1"/>
            <c:bubble3D val="0"/>
            <c:spPr>
              <a:solidFill>
                <a:schemeClr val="tx2"/>
              </a:solidFill>
              <a:ln>
                <a:solidFill>
                  <a:schemeClr val="bg1"/>
                </a:solidFill>
              </a:ln>
            </c:spPr>
          </c:dPt>
          <c:dPt>
            <c:idx val="2"/>
            <c:bubble3D val="0"/>
            <c:spPr>
              <a:solidFill>
                <a:schemeClr val="tx2">
                  <a:lumMod val="40000"/>
                  <a:lumOff val="60000"/>
                </a:schemeClr>
              </a:solidFill>
              <a:ln>
                <a:solidFill>
                  <a:schemeClr val="bg1"/>
                </a:solidFill>
              </a:ln>
            </c:spPr>
          </c:dPt>
          <c:dPt>
            <c:idx val="3"/>
            <c:bubble3D val="0"/>
            <c:spPr>
              <a:solidFill>
                <a:schemeClr val="tx2">
                  <a:lumMod val="20000"/>
                  <a:lumOff val="80000"/>
                </a:schemeClr>
              </a:solidFill>
              <a:ln>
                <a:solidFill>
                  <a:schemeClr val="bg1"/>
                </a:solidFill>
              </a:ln>
            </c:spPr>
          </c:dPt>
          <c:dPt>
            <c:idx val="4"/>
            <c:bubble3D val="0"/>
            <c:spPr>
              <a:solidFill>
                <a:schemeClr val="bg1">
                  <a:lumMod val="75000"/>
                </a:schemeClr>
              </a:solidFill>
              <a:ln>
                <a:solidFill>
                  <a:schemeClr val="bg1"/>
                </a:solidFill>
              </a:ln>
            </c:spPr>
          </c:dPt>
          <c:dLbls>
            <c:dLbl>
              <c:idx val="0"/>
              <c:spPr/>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1"/>
              <c:spPr/>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200">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Sheet1!$A$2:$A$6</c:f>
              <c:strCache>
                <c:ptCount val="5"/>
                <c:pt idx="0">
                  <c:v>More than 10</c:v>
                </c:pt>
                <c:pt idx="1">
                  <c:v>6-10</c:v>
                </c:pt>
                <c:pt idx="2">
                  <c:v>3-5</c:v>
                </c:pt>
                <c:pt idx="3">
                  <c:v>1-2</c:v>
                </c:pt>
                <c:pt idx="4">
                  <c:v>Non-Response</c:v>
                </c:pt>
              </c:strCache>
            </c:strRef>
          </c:cat>
          <c:val>
            <c:numRef>
              <c:f>Sheet1!$B$2:$B$6</c:f>
              <c:numCache>
                <c:formatCode>0%</c:formatCode>
                <c:ptCount val="5"/>
                <c:pt idx="0">
                  <c:v>0.24</c:v>
                </c:pt>
                <c:pt idx="1">
                  <c:v>0.31</c:v>
                </c:pt>
                <c:pt idx="2">
                  <c:v>0.31</c:v>
                </c:pt>
                <c:pt idx="3">
                  <c:v>0.12</c:v>
                </c:pt>
                <c:pt idx="4">
                  <c:v>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20655477275868"/>
          <c:y val="0.25000254498790081"/>
          <c:w val="0.25705328774692632"/>
          <c:h val="0.38568812580503953"/>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0000000000001"/>
          <c:y val="0.11538461538461539"/>
          <c:w val="0.69333333333333336"/>
          <c:h val="0.8"/>
        </c:manualLayout>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bg1"/>
                </a:solidFill>
              </a:ln>
            </c:spPr>
          </c:dPt>
          <c:dPt>
            <c:idx val="1"/>
            <c:bubble3D val="0"/>
            <c:spPr>
              <a:solidFill>
                <a:schemeClr val="accent1">
                  <a:lumMod val="40000"/>
                  <a:lumOff val="60000"/>
                </a:schemeClr>
              </a:solidFill>
              <a:ln>
                <a:solidFill>
                  <a:schemeClr val="bg1"/>
                </a:solidFill>
              </a:ln>
            </c:spPr>
          </c:dPt>
          <c:dPt>
            <c:idx val="2"/>
            <c:bubble3D val="0"/>
            <c:spPr>
              <a:solidFill>
                <a:schemeClr val="accent2"/>
              </a:solidFill>
              <a:ln>
                <a:solidFill>
                  <a:schemeClr val="bg1"/>
                </a:solidFill>
              </a:ln>
            </c:spPr>
          </c:dPt>
          <c:dPt>
            <c:idx val="3"/>
            <c:bubble3D val="0"/>
            <c:spPr>
              <a:solidFill>
                <a:schemeClr val="bg1">
                  <a:lumMod val="75000"/>
                </a:schemeClr>
              </a:solidFill>
              <a:ln>
                <a:solidFill>
                  <a:schemeClr val="bg1"/>
                </a:solidFill>
              </a:ln>
            </c:spPr>
          </c:dPt>
          <c:dPt>
            <c:idx val="4"/>
            <c:bubble3D val="0"/>
            <c:spPr>
              <a:solidFill>
                <a:schemeClr val="bg1">
                  <a:lumMod val="50000"/>
                </a:schemeClr>
              </a:solidFill>
              <a:ln>
                <a:solidFill>
                  <a:schemeClr val="bg1"/>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1"/>
              <c:layout>
                <c:manualLayout>
                  <c:x val="0.15401207349081364"/>
                  <c:y val="0.14195941853422167"/>
                </c:manualLayout>
              </c:layout>
              <c:dLblPos val="bestFit"/>
              <c:showLegendKey val="0"/>
              <c:showVal val="1"/>
              <c:showCatName val="0"/>
              <c:showSerName val="0"/>
              <c:showPercent val="0"/>
              <c:showBubbleSize val="0"/>
            </c:dLbl>
            <c:dLbl>
              <c:idx val="2"/>
              <c:layout>
                <c:manualLayout>
                  <c:x val="3.82257217847769E-2"/>
                  <c:y val="3.0769230769230771E-2"/>
                </c:manualLayout>
              </c:layout>
              <c:spPr/>
              <c:txPr>
                <a:bodyPr/>
                <a:lstStyle/>
                <a:p>
                  <a:pPr>
                    <a:defRPr sz="1100">
                      <a:solidFill>
                        <a:schemeClr val="tx1"/>
                      </a:solidFill>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dLbl>
            <c:dLbl>
              <c:idx val="3"/>
              <c:delete val="1"/>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Sheet1!$A$2:$A$5</c:f>
              <c:strCache>
                <c:ptCount val="4"/>
                <c:pt idx="0">
                  <c:v>Yes</c:v>
                </c:pt>
                <c:pt idx="1">
                  <c:v>No</c:v>
                </c:pt>
                <c:pt idx="2">
                  <c:v>Not sure</c:v>
                </c:pt>
                <c:pt idx="3">
                  <c:v>Non-response</c:v>
                </c:pt>
              </c:strCache>
            </c:strRef>
          </c:cat>
          <c:val>
            <c:numRef>
              <c:f>Sheet1!$B$2:$B$5</c:f>
              <c:numCache>
                <c:formatCode>0%</c:formatCode>
                <c:ptCount val="4"/>
                <c:pt idx="0">
                  <c:v>0.91</c:v>
                </c:pt>
                <c:pt idx="1">
                  <c:v>0.03</c:v>
                </c:pt>
                <c:pt idx="2">
                  <c:v>0.06</c:v>
                </c:pt>
                <c:pt idx="3">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0000000000001"/>
          <c:y val="0.13846153846153847"/>
          <c:w val="0.67333333333333334"/>
          <c:h val="0.77692307692307694"/>
        </c:manualLayout>
      </c:layout>
      <c:pieChart>
        <c:varyColors val="1"/>
        <c:ser>
          <c:idx val="0"/>
          <c:order val="0"/>
          <c:tx>
            <c:strRef>
              <c:f>Sheet1!$B$1</c:f>
              <c:strCache>
                <c:ptCount val="1"/>
                <c:pt idx="0">
                  <c:v>%</c:v>
                </c:pt>
              </c:strCache>
            </c:strRef>
          </c:tx>
          <c:spPr>
            <a:ln>
              <a:solidFill>
                <a:schemeClr val="bg1"/>
              </a:solidFill>
            </a:ln>
          </c:spPr>
          <c:dPt>
            <c:idx val="0"/>
            <c:bubble3D val="0"/>
            <c:spPr>
              <a:solidFill>
                <a:schemeClr val="tx2"/>
              </a:solidFill>
              <a:ln>
                <a:solidFill>
                  <a:schemeClr val="bg1"/>
                </a:solidFill>
              </a:ln>
            </c:spPr>
          </c:dPt>
          <c:dPt>
            <c:idx val="1"/>
            <c:bubble3D val="0"/>
            <c:spPr>
              <a:solidFill>
                <a:schemeClr val="accent1">
                  <a:lumMod val="40000"/>
                  <a:lumOff val="60000"/>
                </a:schemeClr>
              </a:solidFill>
              <a:ln>
                <a:solidFill>
                  <a:schemeClr val="bg1"/>
                </a:solidFill>
              </a:ln>
            </c:spPr>
          </c:dPt>
          <c:dPt>
            <c:idx val="2"/>
            <c:bubble3D val="0"/>
            <c:spPr>
              <a:solidFill>
                <a:schemeClr val="accent2"/>
              </a:solidFill>
              <a:ln>
                <a:solidFill>
                  <a:schemeClr val="bg1"/>
                </a:solidFill>
              </a:ln>
            </c:spPr>
          </c:dPt>
          <c:dPt>
            <c:idx val="3"/>
            <c:bubble3D val="0"/>
            <c:spPr>
              <a:solidFill>
                <a:schemeClr val="bg1">
                  <a:lumMod val="75000"/>
                </a:schemeClr>
              </a:solidFill>
              <a:ln>
                <a:solidFill>
                  <a:schemeClr val="bg1"/>
                </a:solidFill>
              </a:ln>
            </c:spPr>
          </c:dPt>
          <c:dPt>
            <c:idx val="4"/>
            <c:bubble3D val="0"/>
            <c:spPr>
              <a:solidFill>
                <a:schemeClr val="bg1">
                  <a:lumMod val="50000"/>
                </a:schemeClr>
              </a:solidFill>
              <a:ln>
                <a:solidFill>
                  <a:schemeClr val="bg1"/>
                </a:solidFill>
              </a:ln>
            </c:spPr>
          </c:dPt>
          <c:dLbls>
            <c:dLbl>
              <c:idx val="0"/>
              <c:spPr/>
              <c:txPr>
                <a:bodyPr/>
                <a:lstStyle/>
                <a:p>
                  <a:pPr>
                    <a:defRPr sz="11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1"/>
              <c:layout>
                <c:manualLayout>
                  <c:x val="1.5367979002624672E-2"/>
                  <c:y val="2.4914597213809814E-2"/>
                </c:manualLayout>
              </c:layout>
              <c:dLblPos val="bestFit"/>
              <c:showLegendKey val="0"/>
              <c:showVal val="1"/>
              <c:showCatName val="0"/>
              <c:showSerName val="0"/>
              <c:showPercent val="0"/>
              <c:showBubbleSize val="0"/>
            </c:dLbl>
            <c:dLbl>
              <c:idx val="2"/>
              <c:delete val="1"/>
            </c:dLbl>
            <c:dLbl>
              <c:idx val="3"/>
              <c:delete val="1"/>
            </c:dLbl>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dLbls>
          <c:cat>
            <c:strRef>
              <c:f>Sheet1!$A$2:$A$5</c:f>
              <c:strCache>
                <c:ptCount val="4"/>
                <c:pt idx="0">
                  <c:v>Yes</c:v>
                </c:pt>
                <c:pt idx="1">
                  <c:v>No</c:v>
                </c:pt>
                <c:pt idx="2">
                  <c:v>Not sure</c:v>
                </c:pt>
                <c:pt idx="3">
                  <c:v>Non-response</c:v>
                </c:pt>
              </c:strCache>
            </c:strRef>
          </c:cat>
          <c:val>
            <c:numRef>
              <c:f>Sheet1!$B$2:$B$5</c:f>
              <c:numCache>
                <c:formatCode>0%</c:formatCode>
                <c:ptCount val="4"/>
                <c:pt idx="0">
                  <c:v>0.94</c:v>
                </c:pt>
                <c:pt idx="1">
                  <c:v>0.03</c:v>
                </c:pt>
                <c:pt idx="2">
                  <c:v>0.02</c:v>
                </c:pt>
                <c:pt idx="3">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latin typeface="Arial" panose="020B0604020202020204" pitchFamily="34" charset="0"/>
                <a:cs typeface="Arial" panose="020B0604020202020204" pitchFamily="34" charset="0"/>
              </a:rPr>
              <a:t>Patients Affected by PA (Weekly)</a:t>
            </a:r>
            <a:endParaRPr lang="en-US" sz="1400" dirty="0">
              <a:latin typeface="Arial" panose="020B0604020202020204" pitchFamily="34" charset="0"/>
              <a:cs typeface="Arial" panose="020B0604020202020204" pitchFamily="34" charset="0"/>
            </a:endParaRPr>
          </a:p>
        </c:rich>
      </c:tx>
      <c:layout/>
      <c:overlay val="1"/>
    </c:title>
    <c:autoTitleDeleted val="0"/>
    <c:plotArea>
      <c:layout>
        <c:manualLayout>
          <c:layoutTarget val="inner"/>
          <c:xMode val="edge"/>
          <c:yMode val="edge"/>
          <c:x val="0.41502624671916005"/>
          <c:y val="0.22841773164100551"/>
          <c:w val="0.4869831185874493"/>
          <c:h val="0.71155987845480595"/>
        </c:manualLayout>
      </c:layout>
      <c:barChart>
        <c:barDir val="bar"/>
        <c:grouping val="clustered"/>
        <c:varyColors val="0"/>
        <c:ser>
          <c:idx val="0"/>
          <c:order val="0"/>
          <c:tx>
            <c:strRef>
              <c:f>Sheet1!$B$1</c:f>
              <c:strCache>
                <c:ptCount val="1"/>
                <c:pt idx="0">
                  <c:v>Patients Affected by PA</c:v>
                </c:pt>
              </c:strCache>
            </c:strRef>
          </c:tx>
          <c:spPr>
            <a:solidFill>
              <a:schemeClr val="tx2"/>
            </a:solidFill>
            <a:ln>
              <a:solidFill>
                <a:schemeClr val="bg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Lbls>
            <c:txPr>
              <a:bodyPr/>
              <a:lstStyle/>
              <a:p>
                <a:pPr>
                  <a:defRPr sz="120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Sheet1!$A$2:$A$4</c:f>
              <c:strCache>
                <c:ptCount val="3"/>
                <c:pt idx="0">
                  <c:v>&gt;10 Patients</c:v>
                </c:pt>
                <c:pt idx="1">
                  <c:v>5-10 Patients</c:v>
                </c:pt>
                <c:pt idx="2">
                  <c:v>&lt;5 Patients</c:v>
                </c:pt>
              </c:strCache>
            </c:strRef>
          </c:cat>
          <c:val>
            <c:numRef>
              <c:f>Sheet1!$B$2:$B$4</c:f>
              <c:numCache>
                <c:formatCode>0%</c:formatCode>
                <c:ptCount val="3"/>
                <c:pt idx="0">
                  <c:v>0.24</c:v>
                </c:pt>
                <c:pt idx="1">
                  <c:v>0.41</c:v>
                </c:pt>
                <c:pt idx="2">
                  <c:v>0.33</c:v>
                </c:pt>
              </c:numCache>
            </c:numRef>
          </c:val>
        </c:ser>
        <c:dLbls>
          <c:showLegendKey val="0"/>
          <c:showVal val="0"/>
          <c:showCatName val="0"/>
          <c:showSerName val="0"/>
          <c:showPercent val="0"/>
          <c:showBubbleSize val="0"/>
        </c:dLbls>
        <c:gapWidth val="100"/>
        <c:axId val="53819648"/>
        <c:axId val="53818112"/>
      </c:barChart>
      <c:valAx>
        <c:axId val="53818112"/>
        <c:scaling>
          <c:orientation val="minMax"/>
          <c:max val="0.8"/>
          <c:min val="0"/>
        </c:scaling>
        <c:delete val="1"/>
        <c:axPos val="b"/>
        <c:numFmt formatCode="0%" sourceLinked="1"/>
        <c:majorTickMark val="out"/>
        <c:minorTickMark val="none"/>
        <c:tickLblPos val="nextTo"/>
        <c:crossAx val="53819648"/>
        <c:crosses val="autoZero"/>
        <c:crossBetween val="between"/>
        <c:majorUnit val="0.2"/>
      </c:valAx>
      <c:catAx>
        <c:axId val="53819648"/>
        <c:scaling>
          <c:orientation val="minMax"/>
        </c:scaling>
        <c:delete val="0"/>
        <c:axPos val="l"/>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3818112"/>
        <c:crosses val="autoZero"/>
        <c:auto val="1"/>
        <c:lblAlgn val="ctr"/>
        <c:lblOffset val="100"/>
        <c:noMultiLvlLbl val="0"/>
      </c:catAx>
    </c:plotArea>
    <c:plotVisOnly val="1"/>
    <c:dispBlanksAs val="gap"/>
    <c:showDLblsOverMax val="0"/>
  </c:chart>
  <c:spPr>
    <a:solidFill>
      <a:schemeClr val="bg1">
        <a:lumMod val="85000"/>
      </a:schemeClr>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2017" cy="462122"/>
          </a:xfrm>
          <a:prstGeom prst="rect">
            <a:avLst/>
          </a:prstGeom>
        </p:spPr>
        <p:txBody>
          <a:bodyPr vert="horz" lIns="92214" tIns="46107" rIns="92214" bIns="46107" rtlCol="0"/>
          <a:lstStyle>
            <a:lvl1pPr algn="l">
              <a:defRPr sz="1200"/>
            </a:lvl1pPr>
          </a:lstStyle>
          <a:p>
            <a:endParaRPr lang="en-US" dirty="0"/>
          </a:p>
        </p:txBody>
      </p:sp>
      <p:sp>
        <p:nvSpPr>
          <p:cNvPr id="3" name="Date Placeholder 2"/>
          <p:cNvSpPr>
            <a:spLocks noGrp="1"/>
          </p:cNvSpPr>
          <p:nvPr>
            <p:ph type="dt" sz="quarter" idx="1"/>
          </p:nvPr>
        </p:nvSpPr>
        <p:spPr>
          <a:xfrm>
            <a:off x="3936468" y="3"/>
            <a:ext cx="3012017" cy="462122"/>
          </a:xfrm>
          <a:prstGeom prst="rect">
            <a:avLst/>
          </a:prstGeom>
        </p:spPr>
        <p:txBody>
          <a:bodyPr vert="horz" lIns="92214" tIns="46107" rIns="92214" bIns="46107" rtlCol="0"/>
          <a:lstStyle>
            <a:lvl1pPr algn="r">
              <a:defRPr sz="1200"/>
            </a:lvl1pPr>
          </a:lstStyle>
          <a:p>
            <a:fld id="{37D5ECEA-4108-44AA-9D87-463DF1DEB7A1}" type="datetimeFigureOut">
              <a:rPr lang="en-US" smtClean="0"/>
              <a:pPr/>
              <a:t>6/9/2016</a:t>
            </a:fld>
            <a:endParaRPr lang="en-US" dirty="0"/>
          </a:p>
        </p:txBody>
      </p:sp>
      <p:sp>
        <p:nvSpPr>
          <p:cNvPr id="4" name="Footer Placeholder 3"/>
          <p:cNvSpPr>
            <a:spLocks noGrp="1"/>
          </p:cNvSpPr>
          <p:nvPr>
            <p:ph type="ftr" sz="quarter" idx="2"/>
          </p:nvPr>
        </p:nvSpPr>
        <p:spPr>
          <a:xfrm>
            <a:off x="1" y="8772366"/>
            <a:ext cx="3012017" cy="462122"/>
          </a:xfrm>
          <a:prstGeom prst="rect">
            <a:avLst/>
          </a:prstGeom>
        </p:spPr>
        <p:txBody>
          <a:bodyPr vert="horz" lIns="92214" tIns="46107" rIns="92214" bIns="46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468" y="8772366"/>
            <a:ext cx="3012017" cy="462122"/>
          </a:xfrm>
          <a:prstGeom prst="rect">
            <a:avLst/>
          </a:prstGeom>
        </p:spPr>
        <p:txBody>
          <a:bodyPr vert="horz" lIns="92214" tIns="46107" rIns="92214" bIns="46107" rtlCol="0" anchor="b"/>
          <a:lstStyle>
            <a:lvl1pPr algn="r">
              <a:defRPr sz="1200"/>
            </a:lvl1pPr>
          </a:lstStyle>
          <a:p>
            <a:fld id="{5E9F0430-FF3F-4CA5-8CD6-17CEC854B90D}" type="slidenum">
              <a:rPr lang="en-US" smtClean="0"/>
              <a:pPr/>
              <a:t>‹#›</a:t>
            </a:fld>
            <a:endParaRPr lang="en-US" dirty="0"/>
          </a:p>
        </p:txBody>
      </p:sp>
    </p:spTree>
    <p:extLst>
      <p:ext uri="{BB962C8B-B14F-4D97-AF65-F5344CB8AC3E}">
        <p14:creationId xmlns:p14="http://schemas.microsoft.com/office/powerpoint/2010/main" val="96201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2017" cy="462122"/>
          </a:xfrm>
          <a:prstGeom prst="rect">
            <a:avLst/>
          </a:prstGeom>
        </p:spPr>
        <p:txBody>
          <a:bodyPr vert="horz" lIns="92214" tIns="46107" rIns="92214" bIns="46107" rtlCol="0"/>
          <a:lstStyle>
            <a:lvl1pPr algn="l">
              <a:defRPr sz="1200"/>
            </a:lvl1pPr>
          </a:lstStyle>
          <a:p>
            <a:pPr>
              <a:defRPr/>
            </a:pPr>
            <a:endParaRPr lang="en-US" dirty="0"/>
          </a:p>
        </p:txBody>
      </p:sp>
      <p:sp>
        <p:nvSpPr>
          <p:cNvPr id="3" name="Date Placeholder 2"/>
          <p:cNvSpPr>
            <a:spLocks noGrp="1"/>
          </p:cNvSpPr>
          <p:nvPr>
            <p:ph type="dt" idx="1"/>
          </p:nvPr>
        </p:nvSpPr>
        <p:spPr>
          <a:xfrm>
            <a:off x="3936468" y="3"/>
            <a:ext cx="3012017" cy="462122"/>
          </a:xfrm>
          <a:prstGeom prst="rect">
            <a:avLst/>
          </a:prstGeom>
        </p:spPr>
        <p:txBody>
          <a:bodyPr vert="horz" lIns="92214" tIns="46107" rIns="92214" bIns="46107" rtlCol="0"/>
          <a:lstStyle>
            <a:lvl1pPr algn="r">
              <a:defRPr sz="1200"/>
            </a:lvl1pPr>
          </a:lstStyle>
          <a:p>
            <a:pPr>
              <a:defRPr/>
            </a:pPr>
            <a:fld id="{FD942B18-F768-4C8C-8F50-27E6D8C81A5A}" type="datetimeFigureOut">
              <a:rPr lang="en-US"/>
              <a:pPr>
                <a:defRPr/>
              </a:pPr>
              <a:t>6/9/2016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214" tIns="46107" rIns="92214" bIns="46107" rtlCol="0" anchor="ctr"/>
          <a:lstStyle/>
          <a:p>
            <a:pPr lvl="0"/>
            <a:endParaRPr lang="en-US" noProof="0" dirty="0" smtClean="0"/>
          </a:p>
        </p:txBody>
      </p:sp>
      <p:sp>
        <p:nvSpPr>
          <p:cNvPr id="5" name="Notes Placeholder 4"/>
          <p:cNvSpPr>
            <a:spLocks noGrp="1"/>
          </p:cNvSpPr>
          <p:nvPr>
            <p:ph type="body" sz="quarter" idx="3"/>
          </p:nvPr>
        </p:nvSpPr>
        <p:spPr>
          <a:xfrm>
            <a:off x="695327" y="4387773"/>
            <a:ext cx="5559424" cy="4155916"/>
          </a:xfrm>
          <a:prstGeom prst="rect">
            <a:avLst/>
          </a:prstGeom>
        </p:spPr>
        <p:txBody>
          <a:bodyPr vert="horz" lIns="92214" tIns="46107" rIns="92214" bIns="461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366"/>
            <a:ext cx="3012017" cy="462122"/>
          </a:xfrm>
          <a:prstGeom prst="rect">
            <a:avLst/>
          </a:prstGeom>
        </p:spPr>
        <p:txBody>
          <a:bodyPr vert="horz" lIns="92214" tIns="46107" rIns="92214" bIns="46107"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36468" y="8772366"/>
            <a:ext cx="3012017" cy="462122"/>
          </a:xfrm>
          <a:prstGeom prst="rect">
            <a:avLst/>
          </a:prstGeom>
        </p:spPr>
        <p:txBody>
          <a:bodyPr vert="horz" lIns="92214" tIns="46107" rIns="92214" bIns="46107" rtlCol="0" anchor="b"/>
          <a:lstStyle>
            <a:lvl1pPr algn="r">
              <a:defRPr sz="1200"/>
            </a:lvl1pPr>
          </a:lstStyle>
          <a:p>
            <a:pPr>
              <a:defRPr/>
            </a:pPr>
            <a:fld id="{6BA8D0D2-9C60-48D9-AC38-C4319F7A87F9}" type="slidenum">
              <a:rPr lang="en-US"/>
              <a:pPr>
                <a:defRPr/>
              </a:pPr>
              <a:t>‹#›</a:t>
            </a:fld>
            <a:endParaRPr lang="en-US" dirty="0"/>
          </a:p>
        </p:txBody>
      </p:sp>
    </p:spTree>
    <p:extLst>
      <p:ext uri="{BB962C8B-B14F-4D97-AF65-F5344CB8AC3E}">
        <p14:creationId xmlns:p14="http://schemas.microsoft.com/office/powerpoint/2010/main" val="445060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645"/>
            <a:endParaRPr lang="en-US" sz="1600"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E4803E-203E-4018-B694-BF76FE19610E}" type="slidenum">
              <a:rPr lang="en-US" smtClean="0">
                <a:solidFill>
                  <a:prstClr val="black"/>
                </a:solidFill>
              </a:rPr>
              <a:pPr>
                <a:defRPr/>
              </a:pPr>
              <a:t>1</a:t>
            </a:fld>
            <a:endParaRPr lang="en-US" dirty="0" smtClean="0">
              <a:solidFill>
                <a:prstClr val="black"/>
              </a:solidFill>
            </a:endParaRPr>
          </a:p>
        </p:txBody>
      </p:sp>
    </p:spTree>
    <p:extLst>
      <p:ext uri="{BB962C8B-B14F-4D97-AF65-F5344CB8AC3E}">
        <p14:creationId xmlns:p14="http://schemas.microsoft.com/office/powerpoint/2010/main" val="402291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smtClean="0"/>
          </a:p>
        </p:txBody>
      </p:sp>
      <p:sp>
        <p:nvSpPr>
          <p:cNvPr id="4" name="Slide Number Placeholder 3"/>
          <p:cNvSpPr>
            <a:spLocks noGrp="1"/>
          </p:cNvSpPr>
          <p:nvPr>
            <p:ph type="sldNum" sz="quarter" idx="10"/>
          </p:nvPr>
        </p:nvSpPr>
        <p:spPr/>
        <p:txBody>
          <a:bodyPr/>
          <a:lstStyle/>
          <a:p>
            <a:pPr>
              <a:defRPr/>
            </a:pPr>
            <a:fld id="{6BA8D0D2-9C60-48D9-AC38-C4319F7A87F9}" type="slidenum">
              <a:rPr lang="en-US" smtClean="0"/>
              <a:pPr>
                <a:defRPr/>
              </a:pPr>
              <a:t>2</a:t>
            </a:fld>
            <a:endParaRPr lang="en-US" dirty="0"/>
          </a:p>
        </p:txBody>
      </p:sp>
    </p:spTree>
    <p:extLst>
      <p:ext uri="{BB962C8B-B14F-4D97-AF65-F5344CB8AC3E}">
        <p14:creationId xmlns:p14="http://schemas.microsoft.com/office/powerpoint/2010/main" val="335718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smtClean="0"/>
          </a:p>
        </p:txBody>
      </p:sp>
      <p:sp>
        <p:nvSpPr>
          <p:cNvPr id="4" name="Slide Number Placeholder 3"/>
          <p:cNvSpPr>
            <a:spLocks noGrp="1"/>
          </p:cNvSpPr>
          <p:nvPr>
            <p:ph type="sldNum" sz="quarter" idx="10"/>
          </p:nvPr>
        </p:nvSpPr>
        <p:spPr/>
        <p:txBody>
          <a:bodyPr/>
          <a:lstStyle/>
          <a:p>
            <a:pPr>
              <a:defRPr/>
            </a:pPr>
            <a:fld id="{6BA8D0D2-9C60-48D9-AC38-C4319F7A87F9}" type="slidenum">
              <a:rPr lang="en-US" smtClean="0"/>
              <a:pPr>
                <a:defRPr/>
              </a:pPr>
              <a:t>3</a:t>
            </a:fld>
            <a:endParaRPr lang="en-US" dirty="0"/>
          </a:p>
        </p:txBody>
      </p:sp>
    </p:spTree>
    <p:extLst>
      <p:ext uri="{BB962C8B-B14F-4D97-AF65-F5344CB8AC3E}">
        <p14:creationId xmlns:p14="http://schemas.microsoft.com/office/powerpoint/2010/main" val="335718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29E020-E0AF-408A-A8C4-E96106A05D81}" type="slidenum">
              <a:rPr lang="en-US" smtClean="0"/>
              <a:pPr>
                <a:defRPr/>
              </a:pPr>
              <a:t>4</a:t>
            </a:fld>
            <a:endParaRPr lang="en-US" dirty="0"/>
          </a:p>
        </p:txBody>
      </p:sp>
    </p:spTree>
    <p:extLst>
      <p:ext uri="{BB962C8B-B14F-4D97-AF65-F5344CB8AC3E}">
        <p14:creationId xmlns:p14="http://schemas.microsoft.com/office/powerpoint/2010/main" val="175624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048000"/>
            <a:ext cx="8229600" cy="3048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8" name="Title 1"/>
          <p:cNvSpPr>
            <a:spLocks noGrp="1"/>
          </p:cNvSpPr>
          <p:nvPr>
            <p:ph type="title"/>
          </p:nvPr>
        </p:nvSpPr>
        <p:spPr>
          <a:xfrm>
            <a:off x="1792288" y="4495799"/>
            <a:ext cx="5486400" cy="566738"/>
          </a:xfr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92288" y="1143000"/>
            <a:ext cx="5486400" cy="3279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p:nvPr>
        </p:nvSpPr>
        <p:spPr>
          <a:xfrm>
            <a:off x="1792288" y="5062537"/>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563880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5638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5638800"/>
            <a:ext cx="2133600" cy="365125"/>
          </a:xfrm>
          <a:prstGeom prst="rect">
            <a:avLst/>
          </a:prstGeom>
        </p:spPr>
        <p:txBody>
          <a:bodyPr/>
          <a:lstStyle/>
          <a:p>
            <a:fld id="{D8E25CC2-8333-4B4B-894C-E9E20EC1FCCF}" type="slidenum">
              <a:rPr lang="en-US" smtClean="0">
                <a:solidFill>
                  <a:prstClr val="black"/>
                </a:solidFill>
              </a:rPr>
              <a:pPr/>
              <a:t>‹#›</a:t>
            </a:fld>
            <a:endParaRPr lang="en-US" dirty="0">
              <a:solidFill>
                <a:prstClr val="black"/>
              </a:solidFill>
            </a:endParaRPr>
          </a:p>
        </p:txBody>
      </p:sp>
      <p:sp>
        <p:nvSpPr>
          <p:cNvPr id="9" name="Title 1"/>
          <p:cNvSpPr>
            <a:spLocks noGrp="1"/>
          </p:cNvSpPr>
          <p:nvPr>
            <p:ph type="title"/>
          </p:nvPr>
        </p:nvSpPr>
        <p:spPr>
          <a:xfrm>
            <a:off x="457201" y="4090987"/>
            <a:ext cx="8037512"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57201" y="2590800"/>
            <a:ext cx="8037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36992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
        <p:nvSpPr>
          <p:cNvPr id="9" name="Content Placeholder 2"/>
          <p:cNvSpPr>
            <a:spLocks noGrp="1"/>
          </p:cNvSpPr>
          <p:nvPr>
            <p:ph idx="1"/>
          </p:nvPr>
        </p:nvSpPr>
        <p:spPr>
          <a:xfrm>
            <a:off x="471280" y="1219200"/>
            <a:ext cx="821552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4"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5"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
        <p:nvSpPr>
          <p:cNvPr id="6" name="Title 1"/>
          <p:cNvSpPr>
            <a:spLocks noGrp="1"/>
          </p:cNvSpPr>
          <p:nvPr>
            <p:ph type="ctrTitle" hasCustomPrompt="1"/>
          </p:nvPr>
        </p:nvSpPr>
        <p:spPr>
          <a:xfrm>
            <a:off x="457200" y="1828800"/>
            <a:ext cx="8458200" cy="1470025"/>
          </a:xfrm>
          <a:prstGeom prst="rect">
            <a:avLst/>
          </a:prstGeom>
        </p:spPr>
        <p:txBody>
          <a:bodyPr/>
          <a:lstStyle>
            <a:lvl1pPr>
              <a:defRPr>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7" name="Subtitle 2"/>
          <p:cNvSpPr>
            <a:spLocks noGrp="1"/>
          </p:cNvSpPr>
          <p:nvPr>
            <p:ph type="subTitle" idx="1"/>
          </p:nvPr>
        </p:nvSpPr>
        <p:spPr>
          <a:xfrm>
            <a:off x="457200" y="3584575"/>
            <a:ext cx="8458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52707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1" y="4090987"/>
            <a:ext cx="8037512"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57201" y="2590800"/>
            <a:ext cx="8037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8"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7"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8"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52600" y="4419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52600" y="1295400"/>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0" name="Text Placeholder 3"/>
          <p:cNvSpPr>
            <a:spLocks noGrp="1"/>
          </p:cNvSpPr>
          <p:nvPr>
            <p:ph type="body" sz="half" idx="2"/>
          </p:nvPr>
        </p:nvSpPr>
        <p:spPr>
          <a:xfrm>
            <a:off x="1752600" y="4986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12"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295400"/>
            <a:ext cx="4191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9"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extLst>
      <p:ext uri="{BB962C8B-B14F-4D97-AF65-F5344CB8AC3E}">
        <p14:creationId xmlns:p14="http://schemas.microsoft.com/office/powerpoint/2010/main" val="3776376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1280" y="1219200"/>
            <a:ext cx="821552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7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1280" y="1219200"/>
            <a:ext cx="82155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5"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6"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Tree>
    <p:extLst>
      <p:ext uri="{BB962C8B-B14F-4D97-AF65-F5344CB8AC3E}">
        <p14:creationId xmlns:p14="http://schemas.microsoft.com/office/powerpoint/2010/main" val="119884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457200" y="6340476"/>
            <a:ext cx="2133600" cy="319484"/>
          </a:xfrm>
          <a:prstGeom prst="rect">
            <a:avLst/>
          </a:prstGeom>
        </p:spPr>
        <p:txBody>
          <a:bodyPr/>
          <a:lstStyle>
            <a:lvl1pPr>
              <a:defRPr>
                <a:solidFill>
                  <a:schemeClr val="bg1"/>
                </a:solidFill>
              </a:defRPr>
            </a:lvl1pPr>
          </a:lstStyle>
          <a:p>
            <a:endParaRPr lang="en-US" dirty="0"/>
          </a:p>
        </p:txBody>
      </p:sp>
      <p:sp>
        <p:nvSpPr>
          <p:cNvPr id="10" name="Footer Placeholder 4"/>
          <p:cNvSpPr>
            <a:spLocks noGrp="1"/>
          </p:cNvSpPr>
          <p:nvPr>
            <p:ph type="ftr" sz="quarter" idx="11"/>
          </p:nvPr>
        </p:nvSpPr>
        <p:spPr>
          <a:xfrm>
            <a:off x="3124200" y="6340475"/>
            <a:ext cx="2895600" cy="365125"/>
          </a:xfrm>
          <a:prstGeom prst="rect">
            <a:avLst/>
          </a:prstGeom>
        </p:spPr>
        <p:txBody>
          <a:bodyPr/>
          <a:lstStyle>
            <a:lvl1pPr>
              <a:defRPr>
                <a:solidFill>
                  <a:schemeClr val="bg1"/>
                </a:solidFill>
              </a:defRPr>
            </a:lvl1pPr>
          </a:lstStyle>
          <a:p>
            <a:endParaRPr lang="en-US" dirty="0"/>
          </a:p>
        </p:txBody>
      </p:sp>
      <p:sp>
        <p:nvSpPr>
          <p:cNvPr id="11" name="Slide Number Placeholder 5"/>
          <p:cNvSpPr>
            <a:spLocks noGrp="1"/>
          </p:cNvSpPr>
          <p:nvPr>
            <p:ph type="sldNum" sz="quarter" idx="12"/>
          </p:nvPr>
        </p:nvSpPr>
        <p:spPr>
          <a:xfrm>
            <a:off x="6553200" y="6340475"/>
            <a:ext cx="2133600" cy="365125"/>
          </a:xfrm>
          <a:prstGeom prst="rect">
            <a:avLst/>
          </a:prstGeom>
        </p:spPr>
        <p:txBody>
          <a:bodyPr/>
          <a:lstStyle>
            <a:lvl1pPr>
              <a:defRPr>
                <a:solidFill>
                  <a:schemeClr val="bg1"/>
                </a:solidFill>
              </a:defRPr>
            </a:lvl1pPr>
          </a:lstStyle>
          <a:p>
            <a:fld id="{E86AE6A1-990E-47B6-A133-8FD59E9A6DCF}" type="slidenum">
              <a:rPr lang="en-US" smtClean="0"/>
              <a:pPr/>
              <a:t>‹#›</a:t>
            </a:fld>
            <a:endParaRPr lang="en-US" dirty="0"/>
          </a:p>
        </p:txBody>
      </p:sp>
      <p:sp>
        <p:nvSpPr>
          <p:cNvPr id="12" name="Title Placeholder 1"/>
          <p:cNvSpPr>
            <a:spLocks noGrp="1"/>
          </p:cNvSpPr>
          <p:nvPr>
            <p:ph type="title"/>
          </p:nvPr>
        </p:nvSpPr>
        <p:spPr>
          <a:xfrm>
            <a:off x="457200" y="3048000"/>
            <a:ext cx="8229600" cy="3048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10" name="Content Placeholder 2"/>
          <p:cNvSpPr>
            <a:spLocks noGrp="1"/>
          </p:cNvSpPr>
          <p:nvPr>
            <p:ph sz="half" idx="1"/>
          </p:nvPr>
        </p:nvSpPr>
        <p:spPr>
          <a:xfrm>
            <a:off x="457200" y="12954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495800" y="1295400"/>
            <a:ext cx="4191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04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a:xfrm>
            <a:off x="457200" y="563880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14" name="Text Placeholder 2"/>
          <p:cNvSpPr>
            <a:spLocks noGrp="1"/>
          </p:cNvSpPr>
          <p:nvPr>
            <p:ph type="body" idx="1"/>
          </p:nvPr>
        </p:nvSpPr>
        <p:spPr>
          <a:xfrm>
            <a:off x="457200" y="1295400"/>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457200" y="1935162"/>
            <a:ext cx="38100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343400" y="12954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343400" y="1935162"/>
            <a:ext cx="43434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8792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563880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Tree>
    <p:extLst>
      <p:ext uri="{BB962C8B-B14F-4D97-AF65-F5344CB8AC3E}">
        <p14:creationId xmlns:p14="http://schemas.microsoft.com/office/powerpoint/2010/main" val="3062387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63880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Tree>
    <p:extLst>
      <p:ext uri="{BB962C8B-B14F-4D97-AF65-F5344CB8AC3E}">
        <p14:creationId xmlns:p14="http://schemas.microsoft.com/office/powerpoint/2010/main" val="473067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11" name="Title 1"/>
          <p:cNvSpPr>
            <a:spLocks noGrp="1"/>
          </p:cNvSpPr>
          <p:nvPr>
            <p:ph type="title"/>
          </p:nvPr>
        </p:nvSpPr>
        <p:spPr>
          <a:xfrm>
            <a:off x="457201" y="1295400"/>
            <a:ext cx="2895599" cy="6286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429000" y="1314451"/>
            <a:ext cx="525780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2"/>
          </p:nvPr>
        </p:nvSpPr>
        <p:spPr>
          <a:xfrm>
            <a:off x="457200" y="2000250"/>
            <a:ext cx="28956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4581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8" name="Title 1"/>
          <p:cNvSpPr>
            <a:spLocks noGrp="1"/>
          </p:cNvSpPr>
          <p:nvPr>
            <p:ph type="title"/>
          </p:nvPr>
        </p:nvSpPr>
        <p:spPr>
          <a:xfrm>
            <a:off x="1792288" y="4495799"/>
            <a:ext cx="5486400" cy="566738"/>
          </a:xfr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92288" y="1143000"/>
            <a:ext cx="5486400" cy="3279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p:nvPr>
        </p:nvSpPr>
        <p:spPr>
          <a:xfrm>
            <a:off x="1792288" y="5062537"/>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581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563880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563880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5638800"/>
            <a:ext cx="2133600" cy="365125"/>
          </a:xfrm>
          <a:prstGeom prst="rect">
            <a:avLst/>
          </a:prstGeom>
        </p:spPr>
        <p:txBody>
          <a:bodyPr/>
          <a:lstStyle/>
          <a:p>
            <a:fld id="{D8E25CC2-8333-4B4B-894C-E9E20EC1FCCF}" type="slidenum">
              <a:rPr lang="en-US" smtClean="0">
                <a:solidFill>
                  <a:prstClr val="black"/>
                </a:solidFill>
              </a:rPr>
              <a:pPr/>
              <a:t>‹#›</a:t>
            </a:fld>
            <a:endParaRPr lang="en-US" dirty="0">
              <a:solidFill>
                <a:prstClr val="black"/>
              </a:solidFill>
            </a:endParaRPr>
          </a:p>
        </p:txBody>
      </p:sp>
      <p:sp>
        <p:nvSpPr>
          <p:cNvPr id="9" name="Title 1"/>
          <p:cNvSpPr>
            <a:spLocks noGrp="1"/>
          </p:cNvSpPr>
          <p:nvPr>
            <p:ph type="title"/>
          </p:nvPr>
        </p:nvSpPr>
        <p:spPr>
          <a:xfrm>
            <a:off x="457201" y="4090987"/>
            <a:ext cx="8037512"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57201" y="2590800"/>
            <a:ext cx="8037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8993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80" y="1219200"/>
            <a:ext cx="821552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extLst>
      <p:ext uri="{BB962C8B-B14F-4D97-AF65-F5344CB8AC3E}">
        <p14:creationId xmlns:p14="http://schemas.microsoft.com/office/powerpoint/2010/main" val="84917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
        <p:nvSpPr>
          <p:cNvPr id="7" name="Title 1"/>
          <p:cNvSpPr>
            <a:spLocks noGrp="1"/>
          </p:cNvSpPr>
          <p:nvPr>
            <p:ph type="ctrTitle" hasCustomPrompt="1"/>
          </p:nvPr>
        </p:nvSpPr>
        <p:spPr>
          <a:xfrm>
            <a:off x="457200" y="1828800"/>
            <a:ext cx="8458200" cy="1470025"/>
          </a:xfrm>
          <a:prstGeom prst="rect">
            <a:avLst/>
          </a:prstGeom>
        </p:spPr>
        <p:txBody>
          <a:bodyPr/>
          <a:lstStyle>
            <a:lvl1pPr>
              <a:defRPr>
                <a:latin typeface="Arial" pitchFamily="34" charset="0"/>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8" name="Subtitle 2"/>
          <p:cNvSpPr>
            <a:spLocks noGrp="1"/>
          </p:cNvSpPr>
          <p:nvPr>
            <p:ph type="subTitle" idx="1"/>
          </p:nvPr>
        </p:nvSpPr>
        <p:spPr>
          <a:xfrm>
            <a:off x="457200" y="3584575"/>
            <a:ext cx="8458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65775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1" y="4090987"/>
            <a:ext cx="8037512"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457201" y="2590800"/>
            <a:ext cx="80375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8"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extLst>
      <p:ext uri="{BB962C8B-B14F-4D97-AF65-F5344CB8AC3E}">
        <p14:creationId xmlns:p14="http://schemas.microsoft.com/office/powerpoint/2010/main" val="313424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1280" y="1219200"/>
            <a:ext cx="821552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7"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8"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extLst>
      <p:ext uri="{BB962C8B-B14F-4D97-AF65-F5344CB8AC3E}">
        <p14:creationId xmlns:p14="http://schemas.microsoft.com/office/powerpoint/2010/main" val="302656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52600" y="4419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9" name="Picture Placeholder 2"/>
          <p:cNvSpPr>
            <a:spLocks noGrp="1"/>
          </p:cNvSpPr>
          <p:nvPr>
            <p:ph type="pic" idx="1"/>
          </p:nvPr>
        </p:nvSpPr>
        <p:spPr>
          <a:xfrm>
            <a:off x="1752600" y="1295400"/>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10" name="Text Placeholder 3"/>
          <p:cNvSpPr>
            <a:spLocks noGrp="1"/>
          </p:cNvSpPr>
          <p:nvPr>
            <p:ph type="body" sz="half" idx="2"/>
          </p:nvPr>
        </p:nvSpPr>
        <p:spPr>
          <a:xfrm>
            <a:off x="1752600" y="4986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12"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extLst>
      <p:ext uri="{BB962C8B-B14F-4D97-AF65-F5344CB8AC3E}">
        <p14:creationId xmlns:p14="http://schemas.microsoft.com/office/powerpoint/2010/main" val="3793464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295400"/>
            <a:ext cx="4191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054725"/>
            <a:ext cx="2133600" cy="365125"/>
          </a:xfrm>
          <a:prstGeom prst="rect">
            <a:avLst/>
          </a:prstGeom>
        </p:spPr>
        <p:txBody>
          <a:bodyPr/>
          <a:lstStyle/>
          <a:p>
            <a:endParaRPr lang="en-US" dirty="0"/>
          </a:p>
        </p:txBody>
      </p:sp>
      <p:sp>
        <p:nvSpPr>
          <p:cNvPr id="9" name="Footer Placeholder 4"/>
          <p:cNvSpPr>
            <a:spLocks noGrp="1"/>
          </p:cNvSpPr>
          <p:nvPr>
            <p:ph type="ftr" sz="quarter" idx="11"/>
          </p:nvPr>
        </p:nvSpPr>
        <p:spPr>
          <a:xfrm>
            <a:off x="3124200" y="6054725"/>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553200" y="6054725"/>
            <a:ext cx="2133600" cy="365125"/>
          </a:xfrm>
          <a:prstGeom prst="rect">
            <a:avLst/>
          </a:prstGeom>
        </p:spPr>
        <p:txBody>
          <a:bodyPr/>
          <a:lstStyle/>
          <a:p>
            <a:fld id="{D8E25CC2-8333-4B4B-894C-E9E20EC1FCCF}" type="slidenum">
              <a:rPr lang="en-US" smtClean="0"/>
              <a:pPr/>
              <a:t>‹#›</a:t>
            </a:fld>
            <a:endParaRPr lang="en-US" dirty="0"/>
          </a:p>
        </p:txBody>
      </p:sp>
    </p:spTree>
    <p:extLst>
      <p:ext uri="{BB962C8B-B14F-4D97-AF65-F5344CB8AC3E}">
        <p14:creationId xmlns:p14="http://schemas.microsoft.com/office/powerpoint/2010/main" val="38773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1280" y="1219200"/>
            <a:ext cx="82155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5"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6"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Tree>
    <p:extLst>
      <p:ext uri="{BB962C8B-B14F-4D97-AF65-F5344CB8AC3E}">
        <p14:creationId xmlns:p14="http://schemas.microsoft.com/office/powerpoint/2010/main" val="144640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10" name="Content Placeholder 2"/>
          <p:cNvSpPr>
            <a:spLocks noGrp="1"/>
          </p:cNvSpPr>
          <p:nvPr>
            <p:ph sz="half" idx="1"/>
          </p:nvPr>
        </p:nvSpPr>
        <p:spPr>
          <a:xfrm>
            <a:off x="457200" y="12954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4495800" y="1295400"/>
            <a:ext cx="4191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a:xfrm>
            <a:off x="457200" y="563880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14" name="Text Placeholder 2"/>
          <p:cNvSpPr>
            <a:spLocks noGrp="1"/>
          </p:cNvSpPr>
          <p:nvPr>
            <p:ph type="body" idx="1"/>
          </p:nvPr>
        </p:nvSpPr>
        <p:spPr>
          <a:xfrm>
            <a:off x="457200" y="1295400"/>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457200" y="1935162"/>
            <a:ext cx="38100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343400" y="12954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343400" y="1935162"/>
            <a:ext cx="4343400"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563880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63880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563880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56388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638800"/>
            <a:ext cx="2133600" cy="365125"/>
          </a:xfrm>
          <a:prstGeom prst="rect">
            <a:avLst/>
          </a:prstGeom>
        </p:spPr>
        <p:txBody>
          <a:bodyPr/>
          <a:lstStyle/>
          <a:p>
            <a:fld id="{42C11317-4E80-4E20-A216-F644FE059E8E}" type="slidenum">
              <a:rPr lang="en-US" smtClean="0"/>
              <a:pPr/>
              <a:t>‹#›</a:t>
            </a:fld>
            <a:endParaRPr lang="en-US" dirty="0"/>
          </a:p>
        </p:txBody>
      </p:sp>
      <p:sp>
        <p:nvSpPr>
          <p:cNvPr id="11" name="Title 1"/>
          <p:cNvSpPr>
            <a:spLocks noGrp="1"/>
          </p:cNvSpPr>
          <p:nvPr>
            <p:ph type="title"/>
          </p:nvPr>
        </p:nvSpPr>
        <p:spPr>
          <a:xfrm>
            <a:off x="457201" y="1295400"/>
            <a:ext cx="2895599" cy="6286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429000" y="1314451"/>
            <a:ext cx="525780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2"/>
          </p:nvPr>
        </p:nvSpPr>
        <p:spPr>
          <a:xfrm>
            <a:off x="457200" y="2000250"/>
            <a:ext cx="289560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jpg"/><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0"/>
            <a:ext cx="8229600" cy="3048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Lst>
  <p:hf hdr="0" ftr="0" dt="0"/>
  <p:txStyles>
    <p:titleStyle>
      <a:lvl1pPr algn="ctr" defTabSz="914400" rtl="0" eaLnBrk="1" latinLnBrk="0" hangingPunct="1">
        <a:spcBef>
          <a:spcPct val="0"/>
        </a:spcBef>
        <a:buNone/>
        <a:defRPr sz="6000" b="1" kern="1200">
          <a:solidFill>
            <a:schemeClr val="bg1">
              <a:lumMod val="9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058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1280" y="1219200"/>
            <a:ext cx="821552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745" r:id="rId2"/>
    <p:sldLayoutId id="2147483688" r:id="rId3"/>
    <p:sldLayoutId id="2147483689" r:id="rId4"/>
    <p:sldLayoutId id="2147483690" r:id="rId5"/>
    <p:sldLayoutId id="2147483691" r:id="rId6"/>
    <p:sldLayoutId id="2147483692" r:id="rId7"/>
    <p:sldLayoutId id="2147483693" r:id="rId8"/>
    <p:sldLayoutId id="2147483735" r:id="rId9"/>
  </p:sldLayoutIdLst>
  <p:hf hdr="0" ftr="0" dt="0"/>
  <p:txStyles>
    <p:title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62" r:id="rId2"/>
    <p:sldLayoutId id="2147483720" r:id="rId3"/>
    <p:sldLayoutId id="2147483721" r:id="rId4"/>
    <p:sldLayoutId id="2147483722" r:id="rId5"/>
    <p:sldLayoutId id="2147483724"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058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1280" y="1219200"/>
            <a:ext cx="821552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191796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ftr="0" dt="0"/>
  <p:txStyles>
    <p:title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1774415"/>
      </p:ext>
    </p:extLst>
  </p:cSld>
  <p:clrMap bg1="lt1" tx1="dk1" bg2="lt2" tx2="dk2" accent1="accent1" accent2="accent2" accent3="accent3" accent4="accent4" accent5="accent5" accent6="accent6" hlink="hlink" folHlink="folHlink"/>
  <p:sldLayoutIdLst>
    <p:sldLayoutId id="2147483763" r:id="rId1"/>
    <p:sldLayoutId id="2147483757" r:id="rId2"/>
    <p:sldLayoutId id="2147483758" r:id="rId3"/>
    <p:sldLayoutId id="2147483759" r:id="rId4"/>
    <p:sldLayoutId id="2147483760" r:id="rId5"/>
    <p:sldLayoutId id="2147483761"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3048000"/>
            <a:ext cx="8229600" cy="1600200"/>
          </a:xfrm>
        </p:spPr>
        <p:txBody>
          <a:bodyPr>
            <a:normAutofit/>
          </a:bodyPr>
          <a:lstStyle/>
          <a:p>
            <a:r>
              <a:rPr lang="en-US" sz="3200" dirty="0" smtClean="0"/>
              <a:t>Prior Authorization: Drugs</a:t>
            </a:r>
            <a:br>
              <a:rPr lang="en-US" sz="3200" dirty="0" smtClean="0"/>
            </a:br>
            <a:r>
              <a:rPr lang="en-US" sz="3200" i="1" dirty="0" smtClean="0"/>
              <a:t>Final Report</a:t>
            </a:r>
            <a:endParaRPr lang="en-US" sz="3200" i="1" dirty="0"/>
          </a:p>
        </p:txBody>
      </p:sp>
      <p:sp>
        <p:nvSpPr>
          <p:cNvPr id="4" name="TextBox 3"/>
          <p:cNvSpPr txBox="1"/>
          <p:nvPr/>
        </p:nvSpPr>
        <p:spPr>
          <a:xfrm>
            <a:off x="538518" y="5459104"/>
            <a:ext cx="8066964" cy="646331"/>
          </a:xfrm>
          <a:prstGeom prst="rect">
            <a:avLst/>
          </a:prstGeom>
          <a:noFill/>
        </p:spPr>
        <p:txBody>
          <a:bodyPr wrap="square" rtlCol="0">
            <a:spAutoFit/>
          </a:bodyPr>
          <a:lstStyle/>
          <a:p>
            <a:r>
              <a:rPr lang="en-US" b="1" i="1" dirty="0" smtClean="0">
                <a:solidFill>
                  <a:schemeClr val="bg1"/>
                </a:solidFill>
              </a:rPr>
              <a:t>Prepared for: Association of Dermatology Administrators &amp; Managers </a:t>
            </a:r>
          </a:p>
          <a:p>
            <a:r>
              <a:rPr lang="en-US" b="1" i="1" dirty="0" smtClean="0">
                <a:solidFill>
                  <a:schemeClr val="bg1"/>
                </a:solidFill>
              </a:rPr>
              <a:t>Prepared by: AAD Association Research &amp; </a:t>
            </a:r>
            <a:r>
              <a:rPr lang="en-US" b="1" i="1" dirty="0" smtClean="0">
                <a:solidFill>
                  <a:schemeClr val="bg1"/>
                </a:solidFill>
              </a:rPr>
              <a:t>Analysis</a:t>
            </a:r>
            <a:endParaRPr lang="en-US" b="1" i="1" dirty="0" smtClean="0">
              <a:solidFill>
                <a:schemeClr val="bg1"/>
              </a:solidFill>
            </a:endParaRPr>
          </a:p>
        </p:txBody>
      </p:sp>
    </p:spTree>
    <p:extLst>
      <p:ext uri="{BB962C8B-B14F-4D97-AF65-F5344CB8AC3E}">
        <p14:creationId xmlns:p14="http://schemas.microsoft.com/office/powerpoint/2010/main" val="113044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Being listed on a higher formulary tier, or not being available on the formulary are primary reasons for prior authorizations. Other reasons include step therapy and the cost of drugs.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210648"/>
              </p:ext>
            </p:extLst>
          </p:nvPr>
        </p:nvGraphicFramePr>
        <p:xfrm>
          <a:off x="304800" y="2057400"/>
          <a:ext cx="4572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438400" y="1066800"/>
            <a:ext cx="4572000" cy="533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Reasons For Prior Authorizations</a:t>
            </a:r>
          </a:p>
          <a:p>
            <a:pPr fontAlgn="auto">
              <a:spcAft>
                <a:spcPts val="0"/>
              </a:spcAft>
            </a:pPr>
            <a:r>
              <a:rPr lang="en-US" sz="1200" b="0" dirty="0" smtClean="0">
                <a:solidFill>
                  <a:schemeClr val="tx1"/>
                </a:solidFill>
              </a:rPr>
              <a:t>(N=106) </a:t>
            </a:r>
          </a:p>
        </p:txBody>
      </p:sp>
      <p:sp>
        <p:nvSpPr>
          <p:cNvPr id="6" name="Rectangle 5"/>
          <p:cNvSpPr/>
          <p:nvPr/>
        </p:nvSpPr>
        <p:spPr>
          <a:xfrm>
            <a:off x="304800" y="5791200"/>
            <a:ext cx="8467100" cy="230832"/>
          </a:xfrm>
          <a:prstGeom prst="rect">
            <a:avLst/>
          </a:prstGeom>
        </p:spPr>
        <p:txBody>
          <a:bodyPr wrap="square">
            <a:spAutoFit/>
          </a:bodyPr>
          <a:lstStyle/>
          <a:p>
            <a:r>
              <a:rPr lang="en-US" sz="900" dirty="0"/>
              <a:t>Q6. In your experience, why do drugs typically require prior authorization? </a:t>
            </a:r>
          </a:p>
        </p:txBody>
      </p:sp>
      <p:graphicFrame>
        <p:nvGraphicFramePr>
          <p:cNvPr id="3" name="Table 2"/>
          <p:cNvGraphicFramePr>
            <a:graphicFrameLocks noGrp="1"/>
          </p:cNvGraphicFramePr>
          <p:nvPr>
            <p:extLst>
              <p:ext uri="{D42A27DB-BD31-4B8C-83A1-F6EECF244321}">
                <p14:modId xmlns:p14="http://schemas.microsoft.com/office/powerpoint/2010/main" val="733186963"/>
              </p:ext>
            </p:extLst>
          </p:nvPr>
        </p:nvGraphicFramePr>
        <p:xfrm>
          <a:off x="5181600" y="2133600"/>
          <a:ext cx="3429000" cy="2682240"/>
        </p:xfrm>
        <a:graphic>
          <a:graphicData uri="http://schemas.openxmlformats.org/drawingml/2006/table">
            <a:tbl>
              <a:tblPr firstRow="1" bandRow="1">
                <a:tableStyleId>{21E4AEA4-8DFA-4A89-87EB-49C32662AFE0}</a:tableStyleId>
              </a:tblPr>
              <a:tblGrid>
                <a:gridCol w="2791047"/>
                <a:gridCol w="637953"/>
              </a:tblGrid>
              <a:tr h="304800">
                <a:tc gridSpan="2">
                  <a:txBody>
                    <a:bodyPr/>
                    <a:lstStyle/>
                    <a:p>
                      <a:pPr algn="ctr"/>
                      <a:r>
                        <a:rPr lang="en-US" sz="1200" dirty="0" smtClean="0">
                          <a:latin typeface="Arial" panose="020B0604020202020204" pitchFamily="34" charset="0"/>
                          <a:cs typeface="Arial" panose="020B0604020202020204" pitchFamily="34" charset="0"/>
                        </a:rPr>
                        <a:t>Other Reasons</a:t>
                      </a:r>
                      <a:endParaRPr lang="en-US" sz="1400" dirty="0" smtClean="0">
                        <a:latin typeface="Arial" panose="020B0604020202020204" pitchFamily="34" charset="0"/>
                        <a:cs typeface="Arial" panose="020B0604020202020204" pitchFamily="34" charset="0"/>
                      </a:endParaRPr>
                    </a:p>
                    <a:p>
                      <a:pPr algn="ctr"/>
                      <a:r>
                        <a:rPr lang="en-US" sz="1000" dirty="0" smtClean="0">
                          <a:latin typeface="Arial" panose="020B0604020202020204" pitchFamily="34" charset="0"/>
                          <a:cs typeface="Arial" panose="020B0604020202020204" pitchFamily="34" charset="0"/>
                        </a:rPr>
                        <a:t>(N=14)</a:t>
                      </a:r>
                      <a:endParaRPr lang="en-US" sz="1200" dirty="0">
                        <a:latin typeface="Arial" panose="020B0604020202020204" pitchFamily="34" charset="0"/>
                        <a:cs typeface="Arial" panose="020B0604020202020204" pitchFamily="34" charset="0"/>
                      </a:endParaRPr>
                    </a:p>
                  </a:txBody>
                  <a:tcPr/>
                </a:tc>
                <a:tc hMerge="1">
                  <a:txBody>
                    <a:bodyPr/>
                    <a:lstStyle/>
                    <a:p>
                      <a:endParaRPr lang="en-US" sz="1400" dirty="0"/>
                    </a:p>
                  </a:txBody>
                  <a:tcPr/>
                </a:tc>
              </a:tr>
              <a:tr h="304800">
                <a:tc>
                  <a:txBody>
                    <a:bodyPr/>
                    <a:lstStyle/>
                    <a:p>
                      <a:pPr algn="r"/>
                      <a:r>
                        <a:rPr lang="en-US" sz="1100" dirty="0" smtClean="0">
                          <a:latin typeface="Arial" panose="020B0604020202020204" pitchFamily="34" charset="0"/>
                          <a:cs typeface="Arial" panose="020B0604020202020204" pitchFamily="34" charset="0"/>
                        </a:rPr>
                        <a:t>Step therapy</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69%</a:t>
                      </a:r>
                      <a:endParaRPr lang="en-US" sz="1100" dirty="0">
                        <a:latin typeface="Arial" panose="020B0604020202020204" pitchFamily="34" charset="0"/>
                        <a:cs typeface="Arial" panose="020B0604020202020204" pitchFamily="34" charset="0"/>
                      </a:endParaRPr>
                    </a:p>
                  </a:txBody>
                  <a:tcPr anchor="ctr"/>
                </a:tc>
              </a:tr>
              <a:tr h="304800">
                <a:tc>
                  <a:txBody>
                    <a:bodyPr/>
                    <a:lstStyle/>
                    <a:p>
                      <a:pPr algn="r"/>
                      <a:r>
                        <a:rPr lang="en-US" sz="1100" dirty="0" smtClean="0">
                          <a:latin typeface="Arial" panose="020B0604020202020204" pitchFamily="34" charset="0"/>
                          <a:cs typeface="Arial" panose="020B0604020202020204" pitchFamily="34" charset="0"/>
                        </a:rPr>
                        <a:t>Cost/Expensive</a:t>
                      </a:r>
                      <a:endParaRPr lang="en-US" sz="11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46%</a:t>
                      </a:r>
                      <a:endParaRPr lang="en-US" sz="1100" dirty="0">
                        <a:latin typeface="Arial" panose="020B0604020202020204" pitchFamily="34" charset="0"/>
                        <a:cs typeface="Arial" panose="020B0604020202020204" pitchFamily="34" charset="0"/>
                      </a:endParaRPr>
                    </a:p>
                  </a:txBody>
                  <a:tcPr anchor="ctr">
                    <a:solidFill>
                      <a:schemeClr val="bg1"/>
                    </a:solidFill>
                  </a:tcPr>
                </a:tc>
              </a:tr>
              <a:tr h="304800">
                <a:tc>
                  <a:txBody>
                    <a:bodyPr/>
                    <a:lstStyle/>
                    <a:p>
                      <a:pPr algn="r"/>
                      <a:r>
                        <a:rPr lang="en-US" sz="1100" dirty="0" smtClean="0">
                          <a:latin typeface="Arial" panose="020B0604020202020204" pitchFamily="34" charset="0"/>
                          <a:cs typeface="Arial" panose="020B0604020202020204" pitchFamily="34" charset="0"/>
                        </a:rPr>
                        <a:t>Age limit given by insurance company</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31%</a:t>
                      </a:r>
                      <a:endParaRPr lang="en-US" sz="1100" dirty="0">
                        <a:latin typeface="Arial" panose="020B0604020202020204" pitchFamily="34" charset="0"/>
                        <a:cs typeface="Arial" panose="020B0604020202020204" pitchFamily="34" charset="0"/>
                      </a:endParaRPr>
                    </a:p>
                  </a:txBody>
                  <a:tcPr anchor="ctr"/>
                </a:tc>
              </a:tr>
              <a:tr h="304800">
                <a:tc>
                  <a:txBody>
                    <a:bodyPr/>
                    <a:lstStyle/>
                    <a:p>
                      <a:pPr algn="r"/>
                      <a:r>
                        <a:rPr lang="en-US" sz="1100" dirty="0" smtClean="0">
                          <a:latin typeface="Arial" panose="020B0604020202020204" pitchFamily="34" charset="0"/>
                          <a:cs typeface="Arial" panose="020B0604020202020204" pitchFamily="34" charset="0"/>
                        </a:rPr>
                        <a:t>Biologics</a:t>
                      </a:r>
                      <a:endParaRPr lang="en-US" sz="11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a:txBody>
                  <a:tcPr anchor="ctr">
                    <a:solidFill>
                      <a:schemeClr val="bg1"/>
                    </a:solidFill>
                  </a:tcPr>
                </a:tc>
              </a:tr>
              <a:tr h="304800">
                <a:tc>
                  <a:txBody>
                    <a:bodyPr/>
                    <a:lstStyle/>
                    <a:p>
                      <a:pPr algn="r"/>
                      <a:r>
                        <a:rPr lang="en-US" sz="1100" dirty="0" smtClean="0">
                          <a:latin typeface="Arial" panose="020B0604020202020204" pitchFamily="34" charset="0"/>
                          <a:cs typeface="Arial" panose="020B0604020202020204" pitchFamily="34" charset="0"/>
                        </a:rPr>
                        <a:t>No reason given by insurance company</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a:txBody>
                  <a:tcPr anchor="ctr"/>
                </a:tc>
              </a:tr>
              <a:tr h="304800">
                <a:tc>
                  <a:txBody>
                    <a:bodyPr/>
                    <a:lstStyle/>
                    <a:p>
                      <a:pPr algn="r"/>
                      <a:r>
                        <a:rPr lang="en-US" sz="1100" dirty="0" smtClean="0">
                          <a:latin typeface="Arial" panose="020B0604020202020204" pitchFamily="34" charset="0"/>
                          <a:cs typeface="Arial" panose="020B0604020202020204" pitchFamily="34" charset="0"/>
                        </a:rPr>
                        <a:t>Quantity not covered</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a:txBody>
                  <a:tcPr anchor="ctr"/>
                </a:tc>
              </a:tr>
              <a:tr h="304800">
                <a:tc>
                  <a:txBody>
                    <a:bodyPr/>
                    <a:lstStyle/>
                    <a:p>
                      <a:pPr algn="r"/>
                      <a:r>
                        <a:rPr lang="en-US" sz="1100" dirty="0" smtClean="0">
                          <a:latin typeface="Arial" panose="020B0604020202020204" pitchFamily="34" charset="0"/>
                          <a:cs typeface="Arial" panose="020B0604020202020204" pitchFamily="34" charset="0"/>
                        </a:rPr>
                        <a:t>Requires proof of failure of other therapies</a:t>
                      </a:r>
                      <a:endParaRPr lang="en-US" sz="11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a:txBody>
                  <a:tcPr anchor="ctr">
                    <a:solidFill>
                      <a:schemeClr val="bg1"/>
                    </a:solidFill>
                  </a:tcPr>
                </a:tc>
              </a:tr>
            </a:tbl>
          </a:graphicData>
        </a:graphic>
      </p:graphicFrame>
      <p:sp>
        <p:nvSpPr>
          <p:cNvPr id="8"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10</a:t>
            </a:fld>
            <a:endParaRPr lang="en-US" sz="900" dirty="0">
              <a:solidFill>
                <a:schemeClr val="bg1"/>
              </a:solidFill>
            </a:endParaRPr>
          </a:p>
        </p:txBody>
      </p:sp>
    </p:spTree>
    <p:extLst>
      <p:ext uri="{BB962C8B-B14F-4D97-AF65-F5344CB8AC3E}">
        <p14:creationId xmlns:p14="http://schemas.microsoft.com/office/powerpoint/2010/main" val="362271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534400" cy="1066800"/>
          </a:xfrm>
        </p:spPr>
        <p:txBody>
          <a:bodyPr>
            <a:normAutofit fontScale="90000"/>
          </a:bodyPr>
          <a:lstStyle/>
          <a:p>
            <a:r>
              <a:rPr lang="en-US" sz="2000" dirty="0" smtClean="0"/>
              <a:t>Most prior authorizations are processed via telephone or fax, followed by online. Most do not see a difference in the processing or approval time for paper vs. online, however close to a third feel that paper takes longer.</a:t>
            </a:r>
            <a:endParaRPr lang="en-US" sz="2000" dirty="0"/>
          </a:p>
        </p:txBody>
      </p:sp>
      <p:graphicFrame>
        <p:nvGraphicFramePr>
          <p:cNvPr id="5" name="Chart 4"/>
          <p:cNvGraphicFramePr/>
          <p:nvPr>
            <p:extLst>
              <p:ext uri="{D42A27DB-BD31-4B8C-83A1-F6EECF244321}">
                <p14:modId xmlns:p14="http://schemas.microsoft.com/office/powerpoint/2010/main" val="260449141"/>
              </p:ext>
            </p:extLst>
          </p:nvPr>
        </p:nvGraphicFramePr>
        <p:xfrm>
          <a:off x="457200" y="2057400"/>
          <a:ext cx="3429000"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2362200" y="1066800"/>
            <a:ext cx="441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Processing Prior Authorizations</a:t>
            </a:r>
          </a:p>
          <a:p>
            <a:pPr fontAlgn="auto">
              <a:spcAft>
                <a:spcPts val="0"/>
              </a:spcAft>
            </a:pPr>
            <a:r>
              <a:rPr lang="en-US" sz="1200" b="0" dirty="0" smtClean="0">
                <a:solidFill>
                  <a:schemeClr val="tx1"/>
                </a:solidFill>
              </a:rPr>
              <a:t>(N=106)</a:t>
            </a:r>
          </a:p>
        </p:txBody>
      </p:sp>
      <p:graphicFrame>
        <p:nvGraphicFramePr>
          <p:cNvPr id="7" name="Chart 6"/>
          <p:cNvGraphicFramePr/>
          <p:nvPr>
            <p:extLst>
              <p:ext uri="{D42A27DB-BD31-4B8C-83A1-F6EECF244321}">
                <p14:modId xmlns:p14="http://schemas.microsoft.com/office/powerpoint/2010/main" val="1344422597"/>
              </p:ext>
            </p:extLst>
          </p:nvPr>
        </p:nvGraphicFramePr>
        <p:xfrm>
          <a:off x="5021505" y="1828800"/>
          <a:ext cx="3741495" cy="16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085797612"/>
              </p:ext>
            </p:extLst>
          </p:nvPr>
        </p:nvGraphicFramePr>
        <p:xfrm>
          <a:off x="5021505" y="3810000"/>
          <a:ext cx="3741495" cy="1600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498285" y="1676400"/>
            <a:ext cx="523220" cy="1676400"/>
          </a:xfrm>
          <a:prstGeom prst="rect">
            <a:avLst/>
          </a:prstGeom>
          <a:noFill/>
        </p:spPr>
        <p:txBody>
          <a:bodyPr vert="vert270" wrap="square" rtlCol="0">
            <a:spAutoFit/>
          </a:bodyPr>
          <a:lstStyle/>
          <a:p>
            <a:pPr algn="ctr"/>
            <a:r>
              <a:rPr lang="en-US" sz="1100" b="1" dirty="0" smtClean="0"/>
              <a:t>Paper vs. Online (Processing Time)</a:t>
            </a:r>
            <a:endParaRPr lang="en-US" sz="1100" b="1" dirty="0"/>
          </a:p>
        </p:txBody>
      </p:sp>
      <p:sp>
        <p:nvSpPr>
          <p:cNvPr id="10" name="TextBox 9"/>
          <p:cNvSpPr txBox="1"/>
          <p:nvPr/>
        </p:nvSpPr>
        <p:spPr>
          <a:xfrm>
            <a:off x="4498285" y="3581400"/>
            <a:ext cx="523220" cy="1905000"/>
          </a:xfrm>
          <a:prstGeom prst="rect">
            <a:avLst/>
          </a:prstGeom>
          <a:noFill/>
        </p:spPr>
        <p:txBody>
          <a:bodyPr vert="vert270" wrap="square" rtlCol="0">
            <a:spAutoFit/>
          </a:bodyPr>
          <a:lstStyle/>
          <a:p>
            <a:pPr algn="ctr"/>
            <a:r>
              <a:rPr lang="en-US" sz="1100" b="1" dirty="0" smtClean="0"/>
              <a:t>Paper vs. Online (Approval/Response Time)</a:t>
            </a:r>
            <a:endParaRPr lang="en-US" sz="1100" b="1" dirty="0"/>
          </a:p>
        </p:txBody>
      </p:sp>
      <p:sp>
        <p:nvSpPr>
          <p:cNvPr id="11" name="Rectangle 10"/>
          <p:cNvSpPr/>
          <p:nvPr/>
        </p:nvSpPr>
        <p:spPr>
          <a:xfrm>
            <a:off x="304800" y="5511969"/>
            <a:ext cx="8467100" cy="507831"/>
          </a:xfrm>
          <a:prstGeom prst="rect">
            <a:avLst/>
          </a:prstGeom>
        </p:spPr>
        <p:txBody>
          <a:bodyPr wrap="square">
            <a:spAutoFit/>
          </a:bodyPr>
          <a:lstStyle/>
          <a:p>
            <a:r>
              <a:rPr lang="en-US" sz="900" dirty="0"/>
              <a:t>Q8. Which of the following methods does your practice use to complete and send prior authorizations? </a:t>
            </a:r>
            <a:endParaRPr lang="en-US" sz="900" dirty="0" smtClean="0"/>
          </a:p>
          <a:p>
            <a:r>
              <a:rPr lang="en-US" sz="900" dirty="0"/>
              <a:t>Q11a. In your experience, how do paper and online prior authorizations compare in terms of the time it takes to complete</a:t>
            </a:r>
            <a:r>
              <a:rPr lang="en-US" sz="900" dirty="0" smtClean="0"/>
              <a:t>?</a:t>
            </a:r>
          </a:p>
          <a:p>
            <a:r>
              <a:rPr lang="en-US" sz="900" dirty="0"/>
              <a:t>Q11b. How does the method of completing and submitting the prior authorization impact the response/approval time? </a:t>
            </a:r>
          </a:p>
        </p:txBody>
      </p:sp>
      <p:sp>
        <p:nvSpPr>
          <p:cNvPr id="12"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11</a:t>
            </a:fld>
            <a:endParaRPr lang="en-US" sz="900" dirty="0">
              <a:solidFill>
                <a:schemeClr val="bg1"/>
              </a:solidFill>
            </a:endParaRPr>
          </a:p>
        </p:txBody>
      </p:sp>
    </p:spTree>
    <p:extLst>
      <p:ext uri="{BB962C8B-B14F-4D97-AF65-F5344CB8AC3E}">
        <p14:creationId xmlns:p14="http://schemas.microsoft.com/office/powerpoint/2010/main" val="3004739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 perception is that dermatologists spend less time (less than 30 minutes) processing prior authorizations regardless of whether they are biologics or non-biologics.</a:t>
            </a:r>
            <a:endParaRPr lang="en-US" sz="2000" dirty="0"/>
          </a:p>
        </p:txBody>
      </p:sp>
      <p:graphicFrame>
        <p:nvGraphicFramePr>
          <p:cNvPr id="3" name="Chart 2"/>
          <p:cNvGraphicFramePr/>
          <p:nvPr>
            <p:extLst>
              <p:ext uri="{D42A27DB-BD31-4B8C-83A1-F6EECF244321}">
                <p14:modId xmlns:p14="http://schemas.microsoft.com/office/powerpoint/2010/main" val="1460825902"/>
              </p:ext>
            </p:extLst>
          </p:nvPr>
        </p:nvGraphicFramePr>
        <p:xfrm>
          <a:off x="1733550" y="2531355"/>
          <a:ext cx="20193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95500" y="2061865"/>
            <a:ext cx="1295400" cy="307777"/>
          </a:xfrm>
          <a:prstGeom prst="rect">
            <a:avLst/>
          </a:prstGeom>
          <a:noFill/>
        </p:spPr>
        <p:txBody>
          <a:bodyPr wrap="square" rtlCol="0">
            <a:spAutoFit/>
          </a:bodyPr>
          <a:lstStyle/>
          <a:p>
            <a:pPr algn="ctr"/>
            <a:r>
              <a:rPr lang="en-US" sz="1400" b="1" i="1" dirty="0" smtClean="0"/>
              <a:t>Biologics</a:t>
            </a:r>
            <a:endParaRPr lang="en-US" sz="1400" b="1" i="1" dirty="0"/>
          </a:p>
        </p:txBody>
      </p:sp>
      <p:graphicFrame>
        <p:nvGraphicFramePr>
          <p:cNvPr id="10" name="Chart 9"/>
          <p:cNvGraphicFramePr/>
          <p:nvPr>
            <p:extLst>
              <p:ext uri="{D42A27DB-BD31-4B8C-83A1-F6EECF244321}">
                <p14:modId xmlns:p14="http://schemas.microsoft.com/office/powerpoint/2010/main" val="561536421"/>
              </p:ext>
            </p:extLst>
          </p:nvPr>
        </p:nvGraphicFramePr>
        <p:xfrm>
          <a:off x="4495800" y="2531355"/>
          <a:ext cx="2019300"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552950" y="2061865"/>
            <a:ext cx="1905000" cy="307777"/>
          </a:xfrm>
          <a:prstGeom prst="rect">
            <a:avLst/>
          </a:prstGeom>
          <a:noFill/>
        </p:spPr>
        <p:txBody>
          <a:bodyPr wrap="square" rtlCol="0">
            <a:spAutoFit/>
          </a:bodyPr>
          <a:lstStyle/>
          <a:p>
            <a:pPr algn="ctr"/>
            <a:r>
              <a:rPr lang="en-US" sz="1400" b="1" i="1" dirty="0" smtClean="0"/>
              <a:t>Non-Biologics</a:t>
            </a:r>
            <a:endParaRPr lang="en-US" sz="1400" b="1" i="1" dirty="0"/>
          </a:p>
        </p:txBody>
      </p:sp>
      <p:sp>
        <p:nvSpPr>
          <p:cNvPr id="17" name="Title 1"/>
          <p:cNvSpPr txBox="1">
            <a:spLocks/>
          </p:cNvSpPr>
          <p:nvPr/>
        </p:nvSpPr>
        <p:spPr>
          <a:xfrm>
            <a:off x="1371600" y="1066800"/>
            <a:ext cx="6629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Time Spent Processing Prior Authorizations – Dermatologists</a:t>
            </a:r>
          </a:p>
          <a:p>
            <a:pPr fontAlgn="auto">
              <a:spcAft>
                <a:spcPts val="0"/>
              </a:spcAft>
            </a:pPr>
            <a:r>
              <a:rPr lang="en-US" sz="1200" b="0" dirty="0" smtClean="0">
                <a:solidFill>
                  <a:schemeClr val="tx1"/>
                </a:solidFill>
              </a:rPr>
              <a:t>(N=106)</a:t>
            </a:r>
          </a:p>
        </p:txBody>
      </p:sp>
      <p:sp>
        <p:nvSpPr>
          <p:cNvPr id="19" name="Rectangle 18"/>
          <p:cNvSpPr/>
          <p:nvPr/>
        </p:nvSpPr>
        <p:spPr>
          <a:xfrm>
            <a:off x="304800" y="5638800"/>
            <a:ext cx="8467100" cy="369332"/>
          </a:xfrm>
          <a:prstGeom prst="rect">
            <a:avLst/>
          </a:prstGeom>
        </p:spPr>
        <p:txBody>
          <a:bodyPr wrap="square">
            <a:spAutoFit/>
          </a:bodyPr>
          <a:lstStyle/>
          <a:p>
            <a:r>
              <a:rPr lang="en-US" sz="900" dirty="0" smtClean="0"/>
              <a:t>Q9a/b. </a:t>
            </a:r>
            <a:r>
              <a:rPr lang="en-US" sz="900" dirty="0"/>
              <a:t>Approximately how much time is spent completing a prior authorization for </a:t>
            </a:r>
            <a:r>
              <a:rPr lang="en-US" sz="900" b="1" dirty="0" smtClean="0"/>
              <a:t>biologics/non-biologics</a:t>
            </a:r>
            <a:r>
              <a:rPr lang="en-US" sz="900" dirty="0" smtClean="0"/>
              <a:t>? </a:t>
            </a:r>
          </a:p>
          <a:p>
            <a:r>
              <a:rPr lang="en-US" sz="900" dirty="0" smtClean="0"/>
              <a:t>Q10a/b. </a:t>
            </a:r>
            <a:r>
              <a:rPr lang="en-US" sz="900" dirty="0"/>
              <a:t>Approximately how much time is spent completing a prior authorization, </a:t>
            </a:r>
            <a:r>
              <a:rPr lang="en-US" sz="900" b="1" dirty="0"/>
              <a:t>on the telephone </a:t>
            </a:r>
            <a:r>
              <a:rPr lang="en-US" sz="900" dirty="0"/>
              <a:t>for </a:t>
            </a:r>
            <a:r>
              <a:rPr lang="en-US" sz="900" dirty="0" smtClean="0"/>
              <a:t>biologics/</a:t>
            </a:r>
            <a:r>
              <a:rPr lang="en-US" sz="900" b="1" dirty="0" smtClean="0"/>
              <a:t>non-biologics</a:t>
            </a:r>
            <a:r>
              <a:rPr lang="en-US" sz="900" dirty="0"/>
              <a:t>? </a:t>
            </a:r>
          </a:p>
        </p:txBody>
      </p:sp>
      <p:graphicFrame>
        <p:nvGraphicFramePr>
          <p:cNvPr id="5" name="Table 4"/>
          <p:cNvGraphicFramePr>
            <a:graphicFrameLocks noGrp="1"/>
          </p:cNvGraphicFramePr>
          <p:nvPr>
            <p:extLst>
              <p:ext uri="{D42A27DB-BD31-4B8C-83A1-F6EECF244321}">
                <p14:modId xmlns:p14="http://schemas.microsoft.com/office/powerpoint/2010/main" val="2891617653"/>
              </p:ext>
            </p:extLst>
          </p:nvPr>
        </p:nvGraphicFramePr>
        <p:xfrm>
          <a:off x="6934200" y="2743200"/>
          <a:ext cx="1598762" cy="1524000"/>
        </p:xfrm>
        <a:graphic>
          <a:graphicData uri="http://schemas.openxmlformats.org/drawingml/2006/table">
            <a:tbl>
              <a:tblPr>
                <a:tableStyleId>{5C22544A-7EE6-4342-B048-85BDC9FD1C3A}</a:tableStyleId>
              </a:tblPr>
              <a:tblGrid>
                <a:gridCol w="228600"/>
                <a:gridCol w="1370162"/>
              </a:tblGrid>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tx2"/>
                    </a:solidFill>
                  </a:tcPr>
                </a:tc>
                <a:tc>
                  <a:txBody>
                    <a:bodyPr/>
                    <a:lstStyle/>
                    <a:p>
                      <a:pPr algn="l"/>
                      <a:r>
                        <a:rPr lang="en-US" sz="1100" dirty="0" smtClean="0">
                          <a:latin typeface="Arial" panose="020B0604020202020204" pitchFamily="34" charset="0"/>
                          <a:cs typeface="Arial" panose="020B0604020202020204" pitchFamily="34" charset="0"/>
                        </a:rPr>
                        <a:t>&lt;30 minutes</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tx2"/>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tx2">
                          <a:lumMod val="20000"/>
                          <a:lumOff val="80000"/>
                        </a:schemeClr>
                      </a:solid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l"/>
                      <a:r>
                        <a:rPr lang="en-US" sz="1100" dirty="0" smtClean="0">
                          <a:latin typeface="Arial" panose="020B0604020202020204" pitchFamily="34" charset="0"/>
                          <a:cs typeface="Arial" panose="020B0604020202020204" pitchFamily="34" charset="0"/>
                        </a:rPr>
                        <a:t>30 mins – 1 hour</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tx2">
                          <a:lumMod val="20000"/>
                          <a:lumOff val="80000"/>
                        </a:schemeClr>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p>
                      <a:pPr algn="l"/>
                      <a:r>
                        <a:rPr lang="en-US" sz="1100" dirty="0" smtClean="0">
                          <a:latin typeface="Arial" panose="020B0604020202020204" pitchFamily="34" charset="0"/>
                          <a:cs typeface="Arial" panose="020B0604020202020204" pitchFamily="34" charset="0"/>
                        </a:rPr>
                        <a:t>&gt;1 hour</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accent2"/>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lumMod val="75000"/>
                      </a:schemeClr>
                    </a:solidFill>
                  </a:tcPr>
                </a:tc>
                <a:tc>
                  <a:txBody>
                    <a:bodyPr/>
                    <a:lstStyle/>
                    <a:p>
                      <a:pPr algn="l"/>
                      <a:r>
                        <a:rPr lang="en-US" sz="1100" dirty="0" smtClean="0">
                          <a:latin typeface="Arial" panose="020B0604020202020204" pitchFamily="34" charset="0"/>
                          <a:cs typeface="Arial" panose="020B0604020202020204" pitchFamily="34" charset="0"/>
                        </a:rPr>
                        <a:t>Don’t Know</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bg1">
                          <a:lumMod val="75000"/>
                        </a:schemeClr>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lang="en-US" sz="1100" dirty="0" smtClean="0">
                          <a:latin typeface="Arial" panose="020B0604020202020204" pitchFamily="34" charset="0"/>
                          <a:cs typeface="Arial" panose="020B0604020202020204" pitchFamily="34" charset="0"/>
                        </a:rPr>
                        <a:t>Other</a:t>
                      </a:r>
                      <a:endParaRPr lang="en-US" sz="1100" dirty="0">
                        <a:latin typeface="Arial" panose="020B0604020202020204" pitchFamily="34" charset="0"/>
                        <a:cs typeface="Arial" panose="020B0604020202020204" pitchFamily="34" charset="0"/>
                      </a:endParaRPr>
                    </a:p>
                  </a:txBody>
                  <a:tcPr marR="0" marT="0" marB="0" anchor="ctr">
                    <a:lnL w="12700" cap="flat" cmpd="sng" algn="ctr">
                      <a:solidFill>
                        <a:schemeClr val="bg1">
                          <a:lumMod val="65000"/>
                        </a:schemeClr>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100" dirty="0" smtClean="0">
                          <a:latin typeface="Arial" panose="020B0604020202020204" pitchFamily="34" charset="0"/>
                          <a:cs typeface="Arial" panose="020B0604020202020204" pitchFamily="34" charset="0"/>
                        </a:rPr>
                        <a:t>Non-response</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bg1">
                          <a:lumMod val="65000"/>
                        </a:schemeClr>
                      </a:solidFill>
                      <a:prstDash val="solid"/>
                      <a:round/>
                      <a:headEnd type="none" w="med" len="med"/>
                      <a:tailEnd type="none" w="med" len="med"/>
                    </a:lnL>
                    <a:solidFill>
                      <a:schemeClr val="bg1"/>
                    </a:solidFill>
                  </a:tcPr>
                </a:tc>
              </a:tr>
            </a:tbl>
          </a:graphicData>
        </a:graphic>
      </p:graphicFrame>
      <p:sp>
        <p:nvSpPr>
          <p:cNvPr id="11"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12</a:t>
            </a:fld>
            <a:endParaRPr lang="en-US" sz="900" dirty="0">
              <a:solidFill>
                <a:schemeClr val="bg1"/>
              </a:solidFill>
            </a:endParaRPr>
          </a:p>
        </p:txBody>
      </p:sp>
    </p:spTree>
    <p:extLst>
      <p:ext uri="{BB962C8B-B14F-4D97-AF65-F5344CB8AC3E}">
        <p14:creationId xmlns:p14="http://schemas.microsoft.com/office/powerpoint/2010/main" val="3485904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066800"/>
          </a:xfrm>
        </p:spPr>
        <p:txBody>
          <a:bodyPr>
            <a:normAutofit fontScale="90000"/>
          </a:bodyPr>
          <a:lstStyle/>
          <a:p>
            <a:r>
              <a:rPr lang="en-US" sz="2000" dirty="0" smtClean="0"/>
              <a:t>Among staff, it is clear that non-biologics are far quicker to process, with twice as many indicating that it takes less than 30 minutes compared to biologics. Similar proportions indicate a processing time between 30 minutes and 1 hour regardless of biologics or non-biologics.</a:t>
            </a:r>
            <a:endParaRPr lang="en-US" sz="2000" dirty="0"/>
          </a:p>
        </p:txBody>
      </p:sp>
      <p:graphicFrame>
        <p:nvGraphicFramePr>
          <p:cNvPr id="3" name="Chart 2"/>
          <p:cNvGraphicFramePr/>
          <p:nvPr>
            <p:extLst>
              <p:ext uri="{D42A27DB-BD31-4B8C-83A1-F6EECF244321}">
                <p14:modId xmlns:p14="http://schemas.microsoft.com/office/powerpoint/2010/main" val="482347267"/>
              </p:ext>
            </p:extLst>
          </p:nvPr>
        </p:nvGraphicFramePr>
        <p:xfrm>
          <a:off x="1905000" y="2598625"/>
          <a:ext cx="2019300" cy="190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66950" y="2148521"/>
            <a:ext cx="1295400" cy="307777"/>
          </a:xfrm>
          <a:prstGeom prst="rect">
            <a:avLst/>
          </a:prstGeom>
          <a:noFill/>
        </p:spPr>
        <p:txBody>
          <a:bodyPr wrap="square" rtlCol="0">
            <a:spAutoFit/>
          </a:bodyPr>
          <a:lstStyle/>
          <a:p>
            <a:pPr algn="ctr"/>
            <a:r>
              <a:rPr lang="en-US" sz="1400" b="1" i="1" dirty="0" smtClean="0"/>
              <a:t>Biologics</a:t>
            </a:r>
            <a:endParaRPr lang="en-US" sz="1400" b="1" i="1" dirty="0"/>
          </a:p>
        </p:txBody>
      </p:sp>
      <p:graphicFrame>
        <p:nvGraphicFramePr>
          <p:cNvPr id="6" name="Chart 5"/>
          <p:cNvGraphicFramePr/>
          <p:nvPr>
            <p:extLst>
              <p:ext uri="{D42A27DB-BD31-4B8C-83A1-F6EECF244321}">
                <p14:modId xmlns:p14="http://schemas.microsoft.com/office/powerpoint/2010/main" val="817859577"/>
              </p:ext>
            </p:extLst>
          </p:nvPr>
        </p:nvGraphicFramePr>
        <p:xfrm>
          <a:off x="4419600" y="2598625"/>
          <a:ext cx="2019300"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91050" y="2148521"/>
            <a:ext cx="1676400" cy="307777"/>
          </a:xfrm>
          <a:prstGeom prst="rect">
            <a:avLst/>
          </a:prstGeom>
          <a:noFill/>
        </p:spPr>
        <p:txBody>
          <a:bodyPr wrap="square" rtlCol="0">
            <a:spAutoFit/>
          </a:bodyPr>
          <a:lstStyle/>
          <a:p>
            <a:pPr algn="ctr"/>
            <a:r>
              <a:rPr lang="en-US" sz="1400" b="1" i="1" dirty="0" smtClean="0"/>
              <a:t>Non-Biologics</a:t>
            </a:r>
            <a:endParaRPr lang="en-US" sz="1400" b="1" i="1" dirty="0"/>
          </a:p>
        </p:txBody>
      </p:sp>
      <p:sp>
        <p:nvSpPr>
          <p:cNvPr id="8" name="Title 1"/>
          <p:cNvSpPr txBox="1">
            <a:spLocks/>
          </p:cNvSpPr>
          <p:nvPr/>
        </p:nvSpPr>
        <p:spPr>
          <a:xfrm>
            <a:off x="1828800" y="1066800"/>
            <a:ext cx="5486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Time Spent Processing Prior Authorizations – Staff</a:t>
            </a:r>
          </a:p>
          <a:p>
            <a:pPr fontAlgn="auto">
              <a:spcAft>
                <a:spcPts val="0"/>
              </a:spcAft>
            </a:pPr>
            <a:r>
              <a:rPr lang="en-US" sz="1200" b="0" dirty="0" smtClean="0">
                <a:solidFill>
                  <a:schemeClr val="tx1"/>
                </a:solidFill>
              </a:rPr>
              <a:t>(N=106)</a:t>
            </a:r>
          </a:p>
        </p:txBody>
      </p:sp>
      <p:sp>
        <p:nvSpPr>
          <p:cNvPr id="9" name="Rectangle 8"/>
          <p:cNvSpPr/>
          <p:nvPr/>
        </p:nvSpPr>
        <p:spPr>
          <a:xfrm>
            <a:off x="304800" y="5638800"/>
            <a:ext cx="8467100" cy="369332"/>
          </a:xfrm>
          <a:prstGeom prst="rect">
            <a:avLst/>
          </a:prstGeom>
        </p:spPr>
        <p:txBody>
          <a:bodyPr wrap="square">
            <a:spAutoFit/>
          </a:bodyPr>
          <a:lstStyle/>
          <a:p>
            <a:r>
              <a:rPr lang="en-US" sz="900" dirty="0" smtClean="0"/>
              <a:t>Q9a/b. </a:t>
            </a:r>
            <a:r>
              <a:rPr lang="en-US" sz="900" dirty="0"/>
              <a:t>Approximately how much time is spent completing a prior authorization for </a:t>
            </a:r>
            <a:r>
              <a:rPr lang="en-US" sz="900" b="1" dirty="0" smtClean="0"/>
              <a:t>biologics/non-biologics</a:t>
            </a:r>
            <a:r>
              <a:rPr lang="en-US" sz="900" dirty="0" smtClean="0"/>
              <a:t>? </a:t>
            </a:r>
          </a:p>
          <a:p>
            <a:r>
              <a:rPr lang="en-US" sz="900" dirty="0" smtClean="0"/>
              <a:t>Q10a/b. </a:t>
            </a:r>
            <a:r>
              <a:rPr lang="en-US" sz="900" dirty="0"/>
              <a:t>Approximately how much time is spent completing a prior authorization, </a:t>
            </a:r>
            <a:r>
              <a:rPr lang="en-US" sz="900" b="1" dirty="0"/>
              <a:t>on the telephone </a:t>
            </a:r>
            <a:r>
              <a:rPr lang="en-US" sz="900" dirty="0"/>
              <a:t>for </a:t>
            </a:r>
            <a:r>
              <a:rPr lang="en-US" sz="900" dirty="0" smtClean="0"/>
              <a:t>biologics/</a:t>
            </a:r>
            <a:r>
              <a:rPr lang="en-US" sz="900" b="1" dirty="0" smtClean="0"/>
              <a:t>non-biologics</a:t>
            </a:r>
            <a:r>
              <a:rPr lang="en-US" sz="900" dirty="0"/>
              <a:t>? </a:t>
            </a:r>
          </a:p>
        </p:txBody>
      </p:sp>
      <p:graphicFrame>
        <p:nvGraphicFramePr>
          <p:cNvPr id="10" name="Table 9"/>
          <p:cNvGraphicFramePr>
            <a:graphicFrameLocks noGrp="1"/>
          </p:cNvGraphicFramePr>
          <p:nvPr>
            <p:extLst>
              <p:ext uri="{D42A27DB-BD31-4B8C-83A1-F6EECF244321}">
                <p14:modId xmlns:p14="http://schemas.microsoft.com/office/powerpoint/2010/main" val="886573117"/>
              </p:ext>
            </p:extLst>
          </p:nvPr>
        </p:nvGraphicFramePr>
        <p:xfrm>
          <a:off x="6934200" y="2819400"/>
          <a:ext cx="1598762" cy="1524000"/>
        </p:xfrm>
        <a:graphic>
          <a:graphicData uri="http://schemas.openxmlformats.org/drawingml/2006/table">
            <a:tbl>
              <a:tblPr>
                <a:tableStyleId>{5C22544A-7EE6-4342-B048-85BDC9FD1C3A}</a:tableStyleId>
              </a:tblPr>
              <a:tblGrid>
                <a:gridCol w="228600"/>
                <a:gridCol w="1370162"/>
              </a:tblGrid>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tx2"/>
                    </a:solidFill>
                  </a:tcPr>
                </a:tc>
                <a:tc>
                  <a:txBody>
                    <a:bodyPr/>
                    <a:lstStyle/>
                    <a:p>
                      <a:pPr algn="l"/>
                      <a:r>
                        <a:rPr lang="en-US" sz="1100" dirty="0" smtClean="0">
                          <a:latin typeface="Arial" panose="020B0604020202020204" pitchFamily="34" charset="0"/>
                          <a:cs typeface="Arial" panose="020B0604020202020204" pitchFamily="34" charset="0"/>
                        </a:rPr>
                        <a:t>&lt;30 minutes</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tx2"/>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tx2">
                          <a:lumMod val="20000"/>
                          <a:lumOff val="80000"/>
                        </a:schemeClr>
                      </a:solid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l"/>
                      <a:r>
                        <a:rPr lang="en-US" sz="1100" dirty="0" smtClean="0">
                          <a:latin typeface="Arial" panose="020B0604020202020204" pitchFamily="34" charset="0"/>
                          <a:cs typeface="Arial" panose="020B0604020202020204" pitchFamily="34" charset="0"/>
                        </a:rPr>
                        <a:t>30 mins – 1 hour</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tx2">
                          <a:lumMod val="20000"/>
                          <a:lumOff val="80000"/>
                        </a:schemeClr>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p>
                      <a:pPr algn="l"/>
                      <a:r>
                        <a:rPr lang="en-US" sz="1100" dirty="0" smtClean="0">
                          <a:latin typeface="Arial" panose="020B0604020202020204" pitchFamily="34" charset="0"/>
                          <a:cs typeface="Arial" panose="020B0604020202020204" pitchFamily="34" charset="0"/>
                        </a:rPr>
                        <a:t>&gt;1 hour</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accent2"/>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lumMod val="75000"/>
                      </a:schemeClr>
                    </a:solidFill>
                  </a:tcPr>
                </a:tc>
                <a:tc>
                  <a:txBody>
                    <a:bodyPr/>
                    <a:lstStyle/>
                    <a:p>
                      <a:pPr algn="l"/>
                      <a:r>
                        <a:rPr lang="en-US" sz="1100" dirty="0" smtClean="0">
                          <a:latin typeface="Arial" panose="020B0604020202020204" pitchFamily="34" charset="0"/>
                          <a:cs typeface="Arial" panose="020B0604020202020204" pitchFamily="34" charset="0"/>
                        </a:rPr>
                        <a:t>Don’t Know</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bg1">
                          <a:lumMod val="75000"/>
                        </a:schemeClr>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lang="en-US" sz="1100" dirty="0" smtClean="0">
                          <a:latin typeface="Arial" panose="020B0604020202020204" pitchFamily="34" charset="0"/>
                          <a:cs typeface="Arial" panose="020B0604020202020204" pitchFamily="34" charset="0"/>
                        </a:rPr>
                        <a:t>Other</a:t>
                      </a:r>
                      <a:endParaRPr lang="en-US" sz="1100" dirty="0">
                        <a:latin typeface="Arial" panose="020B0604020202020204" pitchFamily="34" charset="0"/>
                        <a:cs typeface="Arial" panose="020B0604020202020204" pitchFamily="34" charset="0"/>
                      </a:endParaRPr>
                    </a:p>
                  </a:txBody>
                  <a:tcPr marR="0" marT="0" marB="0" anchor="ctr">
                    <a:lnL w="12700" cap="flat" cmpd="sng" algn="ctr">
                      <a:solidFill>
                        <a:schemeClr val="bg1">
                          <a:lumMod val="65000"/>
                        </a:schemeClr>
                      </a:solidFill>
                      <a:prstDash val="solid"/>
                      <a:round/>
                      <a:headEnd type="none" w="med" len="med"/>
                      <a:tailEnd type="none" w="med" len="med"/>
                    </a:lnL>
                    <a:solidFill>
                      <a:schemeClr val="bg1"/>
                    </a:solidFill>
                  </a:tcPr>
                </a:tc>
              </a:tr>
              <a:tr h="2540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100" dirty="0" smtClean="0">
                          <a:latin typeface="Arial" panose="020B0604020202020204" pitchFamily="34" charset="0"/>
                          <a:cs typeface="Arial" panose="020B0604020202020204" pitchFamily="34" charset="0"/>
                        </a:rPr>
                        <a:t>Non-response</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bg1">
                          <a:lumMod val="65000"/>
                        </a:schemeClr>
                      </a:solidFill>
                      <a:prstDash val="solid"/>
                      <a:round/>
                      <a:headEnd type="none" w="med" len="med"/>
                      <a:tailEnd type="none" w="med" len="med"/>
                    </a:lnL>
                    <a:solidFill>
                      <a:schemeClr val="bg1"/>
                    </a:solidFill>
                  </a:tcPr>
                </a:tc>
              </a:tr>
            </a:tbl>
          </a:graphicData>
        </a:graphic>
      </p:graphicFrame>
      <p:sp>
        <p:nvSpPr>
          <p:cNvPr id="11"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13</a:t>
            </a:fld>
            <a:endParaRPr lang="en-US" sz="900" dirty="0">
              <a:solidFill>
                <a:schemeClr val="bg1"/>
              </a:solidFill>
            </a:endParaRPr>
          </a:p>
        </p:txBody>
      </p:sp>
    </p:spTree>
    <p:extLst>
      <p:ext uri="{BB962C8B-B14F-4D97-AF65-F5344CB8AC3E}">
        <p14:creationId xmlns:p14="http://schemas.microsoft.com/office/powerpoint/2010/main" val="1211657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Prior Authorizations that are processed telephonically follow a similar pattern, with twice as many respondents stating that non-biologics require less than 30 minutes to process, compared to biologics.</a:t>
            </a:r>
            <a:endParaRPr lang="en-US" sz="2000" dirty="0"/>
          </a:p>
        </p:txBody>
      </p:sp>
      <p:graphicFrame>
        <p:nvGraphicFramePr>
          <p:cNvPr id="5" name="Chart 4"/>
          <p:cNvGraphicFramePr/>
          <p:nvPr>
            <p:extLst>
              <p:ext uri="{D42A27DB-BD31-4B8C-83A1-F6EECF244321}">
                <p14:modId xmlns:p14="http://schemas.microsoft.com/office/powerpoint/2010/main" val="3767766601"/>
              </p:ext>
            </p:extLst>
          </p:nvPr>
        </p:nvGraphicFramePr>
        <p:xfrm>
          <a:off x="1676400" y="2143780"/>
          <a:ext cx="2286000" cy="2656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652323280"/>
              </p:ext>
            </p:extLst>
          </p:nvPr>
        </p:nvGraphicFramePr>
        <p:xfrm>
          <a:off x="4191000" y="2143780"/>
          <a:ext cx="2286000" cy="265682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a:xfrm>
            <a:off x="1524000" y="1066800"/>
            <a:ext cx="6477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Time Spent Processing Prior Authorizations (Telephonic)</a:t>
            </a:r>
          </a:p>
          <a:p>
            <a:pPr fontAlgn="auto">
              <a:spcAft>
                <a:spcPts val="0"/>
              </a:spcAft>
            </a:pPr>
            <a:r>
              <a:rPr lang="en-US" sz="1200" b="0" dirty="0" smtClean="0">
                <a:solidFill>
                  <a:schemeClr val="tx1"/>
                </a:solidFill>
              </a:rPr>
              <a:t>(N=106)</a:t>
            </a:r>
          </a:p>
        </p:txBody>
      </p:sp>
      <p:sp>
        <p:nvSpPr>
          <p:cNvPr id="19" name="Rectangle 18"/>
          <p:cNvSpPr/>
          <p:nvPr/>
        </p:nvSpPr>
        <p:spPr>
          <a:xfrm>
            <a:off x="304800" y="5638800"/>
            <a:ext cx="8467100" cy="369332"/>
          </a:xfrm>
          <a:prstGeom prst="rect">
            <a:avLst/>
          </a:prstGeom>
        </p:spPr>
        <p:txBody>
          <a:bodyPr wrap="square">
            <a:spAutoFit/>
          </a:bodyPr>
          <a:lstStyle/>
          <a:p>
            <a:r>
              <a:rPr lang="en-US" sz="900" dirty="0" smtClean="0"/>
              <a:t>Q9a/b. </a:t>
            </a:r>
            <a:r>
              <a:rPr lang="en-US" sz="900" dirty="0"/>
              <a:t>Approximately how much time is spent completing a prior authorization for </a:t>
            </a:r>
            <a:r>
              <a:rPr lang="en-US" sz="900" b="1" dirty="0" smtClean="0"/>
              <a:t>biologics/non-biologics</a:t>
            </a:r>
            <a:r>
              <a:rPr lang="en-US" sz="900" dirty="0" smtClean="0"/>
              <a:t>? </a:t>
            </a:r>
          </a:p>
          <a:p>
            <a:r>
              <a:rPr lang="en-US" sz="900" dirty="0" smtClean="0"/>
              <a:t>Q10a/b. </a:t>
            </a:r>
            <a:r>
              <a:rPr lang="en-US" sz="900" dirty="0"/>
              <a:t>Approximately how much time is spent completing a prior authorization, </a:t>
            </a:r>
            <a:r>
              <a:rPr lang="en-US" sz="900" b="1" dirty="0"/>
              <a:t>on the telephone </a:t>
            </a:r>
            <a:r>
              <a:rPr lang="en-US" sz="900" dirty="0"/>
              <a:t>for </a:t>
            </a:r>
            <a:r>
              <a:rPr lang="en-US" sz="900" dirty="0" smtClean="0"/>
              <a:t>biologics/</a:t>
            </a:r>
            <a:r>
              <a:rPr lang="en-US" sz="900" b="1" dirty="0" smtClean="0"/>
              <a:t>non-biologics</a:t>
            </a:r>
            <a:r>
              <a:rPr lang="en-US" sz="900" dirty="0"/>
              <a:t>? </a:t>
            </a:r>
          </a:p>
        </p:txBody>
      </p:sp>
      <p:graphicFrame>
        <p:nvGraphicFramePr>
          <p:cNvPr id="8" name="Table 7"/>
          <p:cNvGraphicFramePr>
            <a:graphicFrameLocks noGrp="1"/>
          </p:cNvGraphicFramePr>
          <p:nvPr>
            <p:extLst>
              <p:ext uri="{D42A27DB-BD31-4B8C-83A1-F6EECF244321}">
                <p14:modId xmlns:p14="http://schemas.microsoft.com/office/powerpoint/2010/main" val="610490153"/>
              </p:ext>
            </p:extLst>
          </p:nvPr>
        </p:nvGraphicFramePr>
        <p:xfrm>
          <a:off x="7010400" y="2905780"/>
          <a:ext cx="1524000" cy="1447800"/>
        </p:xfrm>
        <a:graphic>
          <a:graphicData uri="http://schemas.openxmlformats.org/drawingml/2006/table">
            <a:tbl>
              <a:tblPr>
                <a:tableStyleId>{5C22544A-7EE6-4342-B048-85BDC9FD1C3A}</a:tableStyleId>
              </a:tblPr>
              <a:tblGrid>
                <a:gridCol w="228600"/>
                <a:gridCol w="1295400"/>
              </a:tblGrid>
              <a:tr h="2413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tx2"/>
                    </a:solidFill>
                  </a:tcPr>
                </a:tc>
                <a:tc>
                  <a:txBody>
                    <a:bodyPr/>
                    <a:lstStyle/>
                    <a:p>
                      <a:pPr algn="l"/>
                      <a:r>
                        <a:rPr lang="en-US" sz="1100" dirty="0" smtClean="0">
                          <a:latin typeface="Arial" panose="020B0604020202020204" pitchFamily="34" charset="0"/>
                          <a:cs typeface="Arial" panose="020B0604020202020204" pitchFamily="34" charset="0"/>
                        </a:rPr>
                        <a:t>&lt;30 minutes</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tx2"/>
                      </a:solidFill>
                      <a:prstDash val="solid"/>
                      <a:round/>
                      <a:headEnd type="none" w="med" len="med"/>
                      <a:tailEnd type="none" w="med" len="med"/>
                    </a:lnL>
                    <a:solidFill>
                      <a:schemeClr val="bg1"/>
                    </a:solidFill>
                  </a:tcPr>
                </a:tc>
              </a:tr>
              <a:tr h="2413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tx2">
                          <a:lumMod val="20000"/>
                          <a:lumOff val="80000"/>
                        </a:schemeClr>
                      </a:solid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solidFill>
                      <a:schemeClr val="tx2">
                        <a:lumMod val="20000"/>
                        <a:lumOff val="80000"/>
                      </a:schemeClr>
                    </a:solidFill>
                  </a:tcPr>
                </a:tc>
                <a:tc>
                  <a:txBody>
                    <a:bodyPr/>
                    <a:lstStyle/>
                    <a:p>
                      <a:pPr algn="l"/>
                      <a:r>
                        <a:rPr lang="en-US" sz="1100" dirty="0" smtClean="0">
                          <a:latin typeface="Arial" panose="020B0604020202020204" pitchFamily="34" charset="0"/>
                          <a:cs typeface="Arial" panose="020B0604020202020204" pitchFamily="34" charset="0"/>
                        </a:rPr>
                        <a:t>30 mins – 1 hour</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tx2">
                          <a:lumMod val="20000"/>
                          <a:lumOff val="80000"/>
                        </a:schemeClr>
                      </a:solidFill>
                      <a:prstDash val="solid"/>
                      <a:round/>
                      <a:headEnd type="none" w="med" len="med"/>
                      <a:tailEnd type="none" w="med" len="med"/>
                    </a:lnL>
                    <a:solidFill>
                      <a:schemeClr val="bg1"/>
                    </a:solidFill>
                  </a:tcPr>
                </a:tc>
              </a:tr>
              <a:tr h="2413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solidFill>
                      <a:schemeClr val="accent2"/>
                    </a:solidFill>
                  </a:tcPr>
                </a:tc>
                <a:tc>
                  <a:txBody>
                    <a:bodyPr/>
                    <a:lstStyle/>
                    <a:p>
                      <a:pPr algn="l"/>
                      <a:r>
                        <a:rPr lang="en-US" sz="1100" dirty="0" smtClean="0">
                          <a:latin typeface="Arial" panose="020B0604020202020204" pitchFamily="34" charset="0"/>
                          <a:cs typeface="Arial" panose="020B0604020202020204" pitchFamily="34" charset="0"/>
                        </a:rPr>
                        <a:t>&gt;1 hour</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accent2"/>
                      </a:solidFill>
                      <a:prstDash val="solid"/>
                      <a:round/>
                      <a:headEnd type="none" w="med" len="med"/>
                      <a:tailEnd type="none" w="med" len="med"/>
                    </a:lnL>
                    <a:solidFill>
                      <a:schemeClr val="bg1"/>
                    </a:solidFill>
                  </a:tcPr>
                </a:tc>
              </a:tr>
              <a:tr h="2413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solidFill>
                      <a:schemeClr val="bg1">
                        <a:lumMod val="75000"/>
                      </a:schemeClr>
                    </a:solidFill>
                  </a:tcPr>
                </a:tc>
                <a:tc>
                  <a:txBody>
                    <a:bodyPr/>
                    <a:lstStyle/>
                    <a:p>
                      <a:pPr algn="l"/>
                      <a:r>
                        <a:rPr lang="en-US" sz="1100" dirty="0" smtClean="0">
                          <a:latin typeface="Arial" panose="020B0604020202020204" pitchFamily="34" charset="0"/>
                          <a:cs typeface="Arial" panose="020B0604020202020204" pitchFamily="34" charset="0"/>
                        </a:rPr>
                        <a:t>Don’t Know</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bg1">
                          <a:lumMod val="75000"/>
                        </a:schemeClr>
                      </a:solidFill>
                      <a:prstDash val="solid"/>
                      <a:round/>
                      <a:headEnd type="none" w="med" len="med"/>
                      <a:tailEnd type="none" w="med" len="med"/>
                    </a:lnL>
                    <a:solidFill>
                      <a:schemeClr val="bg1"/>
                    </a:solidFill>
                  </a:tcPr>
                </a:tc>
              </a:tr>
              <a:tr h="2413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lang="en-US" sz="1100" dirty="0" smtClean="0">
                          <a:latin typeface="Arial" panose="020B0604020202020204" pitchFamily="34" charset="0"/>
                          <a:cs typeface="Arial" panose="020B0604020202020204" pitchFamily="34" charset="0"/>
                        </a:rPr>
                        <a:t>Other</a:t>
                      </a:r>
                      <a:endParaRPr lang="en-US" sz="1100" dirty="0">
                        <a:latin typeface="Arial" panose="020B0604020202020204" pitchFamily="34" charset="0"/>
                        <a:cs typeface="Arial" panose="020B0604020202020204" pitchFamily="34" charset="0"/>
                      </a:endParaRPr>
                    </a:p>
                  </a:txBody>
                  <a:tcPr marR="0" marT="0" marB="0" anchor="ctr">
                    <a:lnL w="12700" cap="flat" cmpd="sng" algn="ctr">
                      <a:solidFill>
                        <a:schemeClr val="bg1">
                          <a:lumMod val="65000"/>
                        </a:schemeClr>
                      </a:solidFill>
                      <a:prstDash val="solid"/>
                      <a:round/>
                      <a:headEnd type="none" w="med" len="med"/>
                      <a:tailEnd type="none" w="med" len="med"/>
                    </a:lnL>
                    <a:solidFill>
                      <a:schemeClr val="bg1"/>
                    </a:solidFill>
                  </a:tcPr>
                </a:tc>
              </a:tr>
              <a:tr h="241300">
                <a:tc>
                  <a:txBody>
                    <a:bodyPr/>
                    <a:lstStyle/>
                    <a:p>
                      <a:pPr algn="r"/>
                      <a:endParaRPr lang="en-US" sz="1000" dirty="0">
                        <a:latin typeface="Arial" panose="020B0604020202020204" pitchFamily="34" charset="0"/>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100" dirty="0" smtClean="0">
                          <a:latin typeface="Arial" panose="020B0604020202020204" pitchFamily="34" charset="0"/>
                          <a:cs typeface="Arial" panose="020B0604020202020204" pitchFamily="34" charset="0"/>
                        </a:rPr>
                        <a:t>Non-response</a:t>
                      </a:r>
                      <a:endParaRPr lang="en-US" sz="1100" dirty="0">
                        <a:latin typeface="Arial" panose="020B0604020202020204" pitchFamily="34" charset="0"/>
                        <a:cs typeface="Arial" panose="020B0604020202020204" pitchFamily="34" charset="0"/>
                      </a:endParaRPr>
                    </a:p>
                  </a:txBody>
                  <a:tcPr marR="0" marT="0" marB="0" anchor="ctr">
                    <a:lnL w="6350" cap="flat" cmpd="sng" algn="ctr">
                      <a:solidFill>
                        <a:schemeClr val="bg1">
                          <a:lumMod val="65000"/>
                        </a:schemeClr>
                      </a:solidFill>
                      <a:prstDash val="solid"/>
                      <a:round/>
                      <a:headEnd type="none" w="med" len="med"/>
                      <a:tailEnd type="none" w="med" len="med"/>
                    </a:lnL>
                    <a:solidFill>
                      <a:schemeClr val="bg1"/>
                    </a:solidFill>
                  </a:tcPr>
                </a:tc>
              </a:tr>
            </a:tbl>
          </a:graphicData>
        </a:graphic>
      </p:graphicFrame>
      <p:sp>
        <p:nvSpPr>
          <p:cNvPr id="9"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14</a:t>
            </a:fld>
            <a:endParaRPr lang="en-US" sz="900" dirty="0">
              <a:solidFill>
                <a:schemeClr val="bg1"/>
              </a:solidFill>
            </a:endParaRPr>
          </a:p>
        </p:txBody>
      </p:sp>
    </p:spTree>
    <p:extLst>
      <p:ext uri="{BB962C8B-B14F-4D97-AF65-F5344CB8AC3E}">
        <p14:creationId xmlns:p14="http://schemas.microsoft.com/office/powerpoint/2010/main" val="1196556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55182" cy="1066800"/>
          </a:xfrm>
        </p:spPr>
        <p:txBody>
          <a:bodyPr>
            <a:normAutofit/>
          </a:bodyPr>
          <a:lstStyle/>
          <a:p>
            <a:r>
              <a:rPr lang="en-US" sz="2000" dirty="0" smtClean="0"/>
              <a:t>Most agree that PA's can be simplified if a standard form was generated by insurance companies or if policies were grandfathered. Other suggestions include doing away with them altogether.</a:t>
            </a:r>
            <a:endParaRPr lang="en-US" sz="2000" dirty="0"/>
          </a:p>
        </p:txBody>
      </p:sp>
      <p:graphicFrame>
        <p:nvGraphicFramePr>
          <p:cNvPr id="3" name="Content Placeholder 3"/>
          <p:cNvGraphicFramePr>
            <a:graphicFrameLocks/>
          </p:cNvGraphicFramePr>
          <p:nvPr>
            <p:extLst>
              <p:ext uri="{D42A27DB-BD31-4B8C-83A1-F6EECF244321}">
                <p14:modId xmlns:p14="http://schemas.microsoft.com/office/powerpoint/2010/main" val="135286167"/>
              </p:ext>
            </p:extLst>
          </p:nvPr>
        </p:nvGraphicFramePr>
        <p:xfrm>
          <a:off x="1676400" y="2209800"/>
          <a:ext cx="2895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219200" y="1066800"/>
            <a:ext cx="6705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Simplifying Prior Authorizations for Established Patients</a:t>
            </a:r>
          </a:p>
          <a:p>
            <a:pPr fontAlgn="auto">
              <a:spcAft>
                <a:spcPts val="0"/>
              </a:spcAft>
            </a:pPr>
            <a:r>
              <a:rPr lang="en-US" sz="1200" b="0" dirty="0" smtClean="0">
                <a:solidFill>
                  <a:schemeClr val="tx1"/>
                </a:solidFill>
              </a:rPr>
              <a:t>(N=106)</a:t>
            </a:r>
          </a:p>
        </p:txBody>
      </p:sp>
      <p:graphicFrame>
        <p:nvGraphicFramePr>
          <p:cNvPr id="5" name="Table 4"/>
          <p:cNvGraphicFramePr>
            <a:graphicFrameLocks noGrp="1"/>
          </p:cNvGraphicFramePr>
          <p:nvPr>
            <p:extLst>
              <p:ext uri="{D42A27DB-BD31-4B8C-83A1-F6EECF244321}">
                <p14:modId xmlns:p14="http://schemas.microsoft.com/office/powerpoint/2010/main" val="3963134745"/>
              </p:ext>
            </p:extLst>
          </p:nvPr>
        </p:nvGraphicFramePr>
        <p:xfrm>
          <a:off x="381000" y="2407920"/>
          <a:ext cx="1905000" cy="2468880"/>
        </p:xfrm>
        <a:graphic>
          <a:graphicData uri="http://schemas.openxmlformats.org/drawingml/2006/table">
            <a:tbl>
              <a:tblPr bandRow="1">
                <a:tableStyleId>{5C22544A-7EE6-4342-B048-85BDC9FD1C3A}</a:tableStyleId>
              </a:tblPr>
              <a:tblGrid>
                <a:gridCol w="1905000"/>
              </a:tblGrid>
              <a:tr h="822960">
                <a:tc>
                  <a:txBody>
                    <a:bodyPr/>
                    <a:lstStyle/>
                    <a:p>
                      <a:pPr algn="r"/>
                      <a:r>
                        <a:rPr lang="en-US" sz="1200" dirty="0" smtClean="0">
                          <a:latin typeface="Arial" panose="020B0604020202020204" pitchFamily="34" charset="0"/>
                          <a:cs typeface="Arial" panose="020B0604020202020204" pitchFamily="34" charset="0"/>
                        </a:rPr>
                        <a:t>Insurance company generated standard prior authorization form</a:t>
                      </a: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1540">
                <a:tc>
                  <a:txBody>
                    <a:bodyPr/>
                    <a:lstStyle/>
                    <a:p>
                      <a:pPr algn="r"/>
                      <a:r>
                        <a:rPr lang="en-US" sz="1200" dirty="0" smtClean="0">
                          <a:latin typeface="Arial" panose="020B0604020202020204" pitchFamily="34" charset="0"/>
                          <a:cs typeface="Arial" panose="020B0604020202020204" pitchFamily="34" charset="0"/>
                        </a:rPr>
                        <a:t>Grandfathered policy</a:t>
                      </a: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4380">
                <a:tc>
                  <a:txBody>
                    <a:bodyPr/>
                    <a:lstStyle/>
                    <a:p>
                      <a:pPr algn="r"/>
                      <a:r>
                        <a:rPr lang="en-US" sz="1200" dirty="0" smtClean="0">
                          <a:latin typeface="Arial" panose="020B0604020202020204" pitchFamily="34" charset="0"/>
                          <a:cs typeface="Arial" panose="020B0604020202020204" pitchFamily="34" charset="0"/>
                        </a:rPr>
                        <a:t>Other</a:t>
                      </a:r>
                      <a:endParaRPr lang="en-US" sz="12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304800" y="5788968"/>
            <a:ext cx="8467100" cy="230832"/>
          </a:xfrm>
          <a:prstGeom prst="rect">
            <a:avLst/>
          </a:prstGeom>
        </p:spPr>
        <p:txBody>
          <a:bodyPr wrap="square">
            <a:spAutoFit/>
          </a:bodyPr>
          <a:lstStyle/>
          <a:p>
            <a:r>
              <a:rPr lang="en-US" sz="900" dirty="0"/>
              <a:t>Q12. Consider a stable, established patient, who requires long-term drug use. In your opinion, what could be done to simplify a prior authorization for this patient?</a:t>
            </a:r>
          </a:p>
        </p:txBody>
      </p:sp>
      <p:graphicFrame>
        <p:nvGraphicFramePr>
          <p:cNvPr id="7" name="Table 6"/>
          <p:cNvGraphicFramePr>
            <a:graphicFrameLocks noGrp="1"/>
          </p:cNvGraphicFramePr>
          <p:nvPr>
            <p:extLst>
              <p:ext uri="{D42A27DB-BD31-4B8C-83A1-F6EECF244321}">
                <p14:modId xmlns:p14="http://schemas.microsoft.com/office/powerpoint/2010/main" val="2906817095"/>
              </p:ext>
            </p:extLst>
          </p:nvPr>
        </p:nvGraphicFramePr>
        <p:xfrm>
          <a:off x="5181600" y="2456331"/>
          <a:ext cx="3200400" cy="2344269"/>
        </p:xfrm>
        <a:graphic>
          <a:graphicData uri="http://schemas.openxmlformats.org/drawingml/2006/table">
            <a:tbl>
              <a:tblPr firstRow="1" bandRow="1">
                <a:tableStyleId>{21E4AEA4-8DFA-4A89-87EB-49C32662AFE0}</a:tableStyleId>
              </a:tblPr>
              <a:tblGrid>
                <a:gridCol w="2594919"/>
                <a:gridCol w="605481"/>
              </a:tblGrid>
              <a:tr h="322729">
                <a:tc gridSpan="2">
                  <a:txBody>
                    <a:bodyPr/>
                    <a:lstStyle/>
                    <a:p>
                      <a:pPr algn="ctr"/>
                      <a:r>
                        <a:rPr lang="en-US" sz="1400" dirty="0" smtClean="0">
                          <a:latin typeface="Arial" panose="020B0604020202020204" pitchFamily="34" charset="0"/>
                          <a:cs typeface="Arial" panose="020B0604020202020204" pitchFamily="34" charset="0"/>
                        </a:rPr>
                        <a:t>Other Solutions</a:t>
                      </a:r>
                      <a:endParaRPr lang="en-US" sz="1100" dirty="0" smtClean="0">
                        <a:latin typeface="Arial" panose="020B0604020202020204" pitchFamily="34" charset="0"/>
                        <a:cs typeface="Arial" panose="020B0604020202020204" pitchFamily="34" charset="0"/>
                      </a:endParaRPr>
                    </a:p>
                    <a:p>
                      <a:pPr algn="ctr"/>
                      <a:r>
                        <a:rPr lang="en-US" sz="1100" dirty="0" smtClean="0">
                          <a:latin typeface="Arial" panose="020B0604020202020204" pitchFamily="34" charset="0"/>
                          <a:cs typeface="Arial" panose="020B0604020202020204" pitchFamily="34" charset="0"/>
                        </a:rPr>
                        <a:t>(N=19)</a:t>
                      </a:r>
                      <a:endParaRPr lang="en-US" sz="1100" dirty="0">
                        <a:latin typeface="Arial" panose="020B0604020202020204" pitchFamily="34" charset="0"/>
                        <a:cs typeface="Arial" panose="020B0604020202020204" pitchFamily="34" charset="0"/>
                      </a:endParaRPr>
                    </a:p>
                  </a:txBody>
                  <a:tcPr/>
                </a:tc>
                <a:tc hMerge="1">
                  <a:txBody>
                    <a:bodyPr/>
                    <a:lstStyle/>
                    <a:p>
                      <a:endParaRPr lang="en-US" sz="1400" dirty="0"/>
                    </a:p>
                  </a:txBody>
                  <a:tcPr/>
                </a:tc>
              </a:tr>
              <a:tr h="322729">
                <a:tc>
                  <a:txBody>
                    <a:bodyPr/>
                    <a:lstStyle/>
                    <a:p>
                      <a:pPr algn="r"/>
                      <a:r>
                        <a:rPr lang="en-US" sz="1100" dirty="0" smtClean="0">
                          <a:latin typeface="Arial" panose="020B0604020202020204" pitchFamily="34" charset="0"/>
                          <a:cs typeface="Arial" panose="020B0604020202020204" pitchFamily="34" charset="0"/>
                        </a:rPr>
                        <a:t>Longer approvals needed</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21%</a:t>
                      </a:r>
                      <a:endParaRPr lang="en-US" sz="1100" dirty="0">
                        <a:latin typeface="Arial" panose="020B0604020202020204" pitchFamily="34" charset="0"/>
                        <a:cs typeface="Arial" panose="020B0604020202020204" pitchFamily="34" charset="0"/>
                      </a:endParaRPr>
                    </a:p>
                  </a:txBody>
                  <a:tcPr anchor="ctr"/>
                </a:tc>
              </a:tr>
              <a:tr h="322729">
                <a:tc>
                  <a:txBody>
                    <a:bodyPr/>
                    <a:lstStyle/>
                    <a:p>
                      <a:pPr algn="r"/>
                      <a:r>
                        <a:rPr lang="en-US" sz="1100" dirty="0" smtClean="0">
                          <a:latin typeface="Arial" panose="020B0604020202020204" pitchFamily="34" charset="0"/>
                          <a:cs typeface="Arial" panose="020B0604020202020204" pitchFamily="34" charset="0"/>
                        </a:rPr>
                        <a:t>Eliminate need to redo PA's each year</a:t>
                      </a:r>
                      <a:endParaRPr lang="en-US" sz="11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nchor="ctr">
                    <a:solidFill>
                      <a:schemeClr val="bg1"/>
                    </a:solidFill>
                  </a:tcPr>
                </a:tc>
              </a:tr>
              <a:tr h="451821">
                <a:tc>
                  <a:txBody>
                    <a:bodyPr/>
                    <a:lstStyle/>
                    <a:p>
                      <a:pPr algn="r"/>
                      <a:r>
                        <a:rPr lang="en-US" sz="1100" dirty="0" smtClean="0">
                          <a:latin typeface="Arial" panose="020B0604020202020204" pitchFamily="34" charset="0"/>
                          <a:cs typeface="Arial" panose="020B0604020202020204" pitchFamily="34" charset="0"/>
                        </a:rPr>
                        <a:t>Standard PA for all insurance companies</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nchor="ctr"/>
                </a:tc>
              </a:tr>
              <a:tr h="322729">
                <a:tc>
                  <a:txBody>
                    <a:bodyPr/>
                    <a:lstStyle/>
                    <a:p>
                      <a:pPr algn="r"/>
                      <a:r>
                        <a:rPr lang="en-US" sz="1100" dirty="0" smtClean="0">
                          <a:latin typeface="Arial" panose="020B0604020202020204" pitchFamily="34" charset="0"/>
                          <a:cs typeface="Arial" panose="020B0604020202020204" pitchFamily="34" charset="0"/>
                        </a:rPr>
                        <a:t>Specialty pharmacy</a:t>
                      </a:r>
                      <a:endParaRPr lang="en-US" sz="11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nchor="ctr">
                    <a:solidFill>
                      <a:schemeClr val="bg1"/>
                    </a:solidFill>
                  </a:tcPr>
                </a:tc>
              </a:tr>
              <a:tr h="451821">
                <a:tc>
                  <a:txBody>
                    <a:bodyPr/>
                    <a:lstStyle/>
                    <a:p>
                      <a:pPr algn="r"/>
                      <a:r>
                        <a:rPr lang="en-US" sz="1100" dirty="0" smtClean="0">
                          <a:latin typeface="Arial" panose="020B0604020202020204" pitchFamily="34" charset="0"/>
                          <a:cs typeface="Arial" panose="020B0604020202020204" pitchFamily="34" charset="0"/>
                        </a:rPr>
                        <a:t>Separate reauthorization/ recertification</a:t>
                      </a:r>
                      <a:endParaRPr lang="en-US" sz="1100" dirty="0">
                        <a:latin typeface="Arial" panose="020B0604020202020204" pitchFamily="34" charset="0"/>
                        <a:cs typeface="Arial" panose="020B0604020202020204" pitchFamily="34" charset="0"/>
                      </a:endParaRPr>
                    </a:p>
                  </a:txBody>
                  <a:tcPr anchor="ctr"/>
                </a:tc>
                <a:tc>
                  <a:txBody>
                    <a:bodyPr/>
                    <a:lstStyle/>
                    <a:p>
                      <a:pPr algn="ctr"/>
                      <a:r>
                        <a:rPr lang="en-US" sz="1100" dirty="0" smtClean="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a:txBody>
                  <a:tcPr anchor="ctr"/>
                </a:tc>
              </a:tr>
            </a:tbl>
          </a:graphicData>
        </a:graphic>
      </p:graphicFrame>
      <p:sp>
        <p:nvSpPr>
          <p:cNvPr id="9"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15</a:t>
            </a:fld>
            <a:endParaRPr lang="en-US" sz="900" dirty="0">
              <a:solidFill>
                <a:schemeClr val="bg1"/>
              </a:solidFill>
            </a:endParaRPr>
          </a:p>
        </p:txBody>
      </p:sp>
    </p:spTree>
    <p:extLst>
      <p:ext uri="{BB962C8B-B14F-4D97-AF65-F5344CB8AC3E}">
        <p14:creationId xmlns:p14="http://schemas.microsoft.com/office/powerpoint/2010/main" val="4021272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ADAM members cite the cumbersome and time-consuming nature of processing prior authorizations, as well as the inconsistency of the process and how out of touch insurance companies are.</a:t>
            </a:r>
            <a:endParaRPr lang="en-US" sz="2000" dirty="0"/>
          </a:p>
        </p:txBody>
      </p:sp>
      <p:sp>
        <p:nvSpPr>
          <p:cNvPr id="3" name="Title 1"/>
          <p:cNvSpPr txBox="1">
            <a:spLocks/>
          </p:cNvSpPr>
          <p:nvPr/>
        </p:nvSpPr>
        <p:spPr>
          <a:xfrm>
            <a:off x="1219200" y="990600"/>
            <a:ext cx="6705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Other Comments About Prior Authorizations</a:t>
            </a:r>
          </a:p>
          <a:p>
            <a:pPr fontAlgn="auto">
              <a:spcAft>
                <a:spcPts val="0"/>
              </a:spcAft>
            </a:pPr>
            <a:r>
              <a:rPr lang="en-US" sz="1400" b="0" dirty="0" smtClean="0">
                <a:solidFill>
                  <a:schemeClr val="tx1"/>
                </a:solidFill>
              </a:rPr>
              <a:t>(N=39)</a:t>
            </a:r>
            <a:endParaRPr lang="en-US" sz="1800" b="0" dirty="0" smtClean="0">
              <a:solidFill>
                <a:schemeClr val="tx1"/>
              </a:solidFill>
            </a:endParaRPr>
          </a:p>
        </p:txBody>
      </p:sp>
      <p:sp>
        <p:nvSpPr>
          <p:cNvPr id="4" name="Rectangle 3"/>
          <p:cNvSpPr/>
          <p:nvPr/>
        </p:nvSpPr>
        <p:spPr>
          <a:xfrm>
            <a:off x="304800" y="5791200"/>
            <a:ext cx="8467100" cy="230832"/>
          </a:xfrm>
          <a:prstGeom prst="rect">
            <a:avLst/>
          </a:prstGeom>
        </p:spPr>
        <p:txBody>
          <a:bodyPr wrap="square">
            <a:spAutoFit/>
          </a:bodyPr>
          <a:lstStyle/>
          <a:p>
            <a:r>
              <a:rPr lang="en-US" sz="900" dirty="0"/>
              <a:t>Q15. Do you have any additional comments related to Prior Authorizations that you were not able to convey throughout this survey? </a:t>
            </a:r>
          </a:p>
        </p:txBody>
      </p:sp>
      <p:grpSp>
        <p:nvGrpSpPr>
          <p:cNvPr id="11" name="Group 10"/>
          <p:cNvGrpSpPr/>
          <p:nvPr/>
        </p:nvGrpSpPr>
        <p:grpSpPr>
          <a:xfrm>
            <a:off x="533400" y="1600200"/>
            <a:ext cx="4191000" cy="1936760"/>
            <a:chOff x="533400" y="1600200"/>
            <a:chExt cx="4191000" cy="1936760"/>
          </a:xfrm>
        </p:grpSpPr>
        <p:sp>
          <p:nvSpPr>
            <p:cNvPr id="6" name="Rectangular Callout 5"/>
            <p:cNvSpPr/>
            <p:nvPr/>
          </p:nvSpPr>
          <p:spPr>
            <a:xfrm>
              <a:off x="533400" y="1600200"/>
              <a:ext cx="4191000" cy="1936760"/>
            </a:xfrm>
            <a:prstGeom prst="wedgeRectCallout">
              <a:avLst>
                <a:gd name="adj1" fmla="val 394"/>
                <a:gd name="adj2" fmla="val 6188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85800" y="1676400"/>
              <a:ext cx="3886200" cy="1754326"/>
            </a:xfrm>
            <a:prstGeom prst="rect">
              <a:avLst/>
            </a:prstGeom>
            <a:solidFill>
              <a:schemeClr val="bg1"/>
            </a:solidFill>
          </p:spPr>
          <p:txBody>
            <a:bodyPr wrap="square">
              <a:spAutoFit/>
            </a:bodyPr>
            <a:lstStyle/>
            <a:p>
              <a:pPr algn="ctr"/>
              <a:r>
                <a:rPr lang="en-US" sz="1200" i="1" dirty="0" smtClean="0">
                  <a:latin typeface="+mn-lt"/>
                </a:rPr>
                <a:t>“I </a:t>
              </a:r>
              <a:r>
                <a:rPr lang="en-US" sz="1200" i="1" dirty="0">
                  <a:latin typeface="+mn-lt"/>
                </a:rPr>
                <a:t>feel that many times the insurance companies just have someone checking off on a check list and there is no thought process outside of that box. Should be individualized to each patient not just a checkbox. When I call for information many times I am transferred 4 - 6 times to another person and have to repeat all the patient information, my information, and my reason for calling every single time....that </a:t>
              </a:r>
              <a:r>
                <a:rPr lang="en-US" sz="1200" b="1" i="1" dirty="0">
                  <a:latin typeface="+mn-lt"/>
                </a:rPr>
                <a:t>takes a lot of time</a:t>
              </a:r>
              <a:r>
                <a:rPr lang="en-US" sz="1200" i="1" dirty="0">
                  <a:latin typeface="+mn-lt"/>
                </a:rPr>
                <a:t>. I would love to be a part of group to make changes to this process</a:t>
              </a:r>
              <a:r>
                <a:rPr lang="en-US" sz="1200" i="1" dirty="0" smtClean="0">
                  <a:latin typeface="+mn-lt"/>
                </a:rPr>
                <a:t>.”</a:t>
              </a:r>
              <a:endParaRPr lang="en-US" sz="1200" i="1" dirty="0">
                <a:latin typeface="+mn-lt"/>
              </a:endParaRPr>
            </a:p>
          </p:txBody>
        </p:sp>
      </p:grpSp>
      <p:grpSp>
        <p:nvGrpSpPr>
          <p:cNvPr id="12" name="Group 11"/>
          <p:cNvGrpSpPr/>
          <p:nvPr/>
        </p:nvGrpSpPr>
        <p:grpSpPr>
          <a:xfrm>
            <a:off x="4949042" y="1676400"/>
            <a:ext cx="3822858" cy="1371600"/>
            <a:chOff x="4949042" y="1600200"/>
            <a:chExt cx="3822858" cy="1371600"/>
          </a:xfrm>
        </p:grpSpPr>
        <p:sp>
          <p:nvSpPr>
            <p:cNvPr id="7" name="Rectangular Callout 6"/>
            <p:cNvSpPr/>
            <p:nvPr/>
          </p:nvSpPr>
          <p:spPr>
            <a:xfrm>
              <a:off x="4949042" y="1600200"/>
              <a:ext cx="3822858" cy="1371600"/>
            </a:xfrm>
            <a:prstGeom prst="wedgeRectCallout">
              <a:avLst>
                <a:gd name="adj1" fmla="val 394"/>
                <a:gd name="adj2" fmla="val 618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01442" y="1676400"/>
              <a:ext cx="3544832" cy="1200329"/>
            </a:xfrm>
            <a:prstGeom prst="rect">
              <a:avLst/>
            </a:prstGeom>
            <a:solidFill>
              <a:schemeClr val="bg1"/>
            </a:solidFill>
          </p:spPr>
          <p:txBody>
            <a:bodyPr wrap="square">
              <a:spAutoFit/>
            </a:bodyPr>
            <a:lstStyle/>
            <a:p>
              <a:pPr algn="ctr"/>
              <a:r>
                <a:rPr lang="en-US" sz="1200" i="1" dirty="0">
                  <a:latin typeface="+mn-lt"/>
                </a:rPr>
                <a:t>“I </a:t>
              </a:r>
              <a:r>
                <a:rPr lang="en-US" sz="1200" b="1" i="1" dirty="0" smtClean="0">
                  <a:latin typeface="+mn-lt"/>
                </a:rPr>
                <a:t>waste </a:t>
              </a:r>
              <a:r>
                <a:rPr lang="en-US" sz="1200" b="1" i="1" dirty="0">
                  <a:latin typeface="+mn-lt"/>
                </a:rPr>
                <a:t>a lot of time </a:t>
              </a:r>
              <a:r>
                <a:rPr lang="en-US" sz="1200" i="1" dirty="0">
                  <a:latin typeface="+mn-lt"/>
                </a:rPr>
                <a:t>doing reauths. for meds that the </a:t>
              </a:r>
              <a:r>
                <a:rPr lang="en-US" sz="1200" i="1" dirty="0" smtClean="0">
                  <a:latin typeface="+mn-lt"/>
                </a:rPr>
                <a:t>patient </a:t>
              </a:r>
              <a:r>
                <a:rPr lang="en-US" sz="1200" i="1" dirty="0">
                  <a:latin typeface="+mn-lt"/>
                </a:rPr>
                <a:t>has been on and already approved but the P.A. expired in 3, 6, 12 months!!!! PA's should be approved for no less than one </a:t>
              </a:r>
              <a:r>
                <a:rPr lang="en-US" sz="1200" i="1" dirty="0" smtClean="0">
                  <a:latin typeface="+mn-lt"/>
                </a:rPr>
                <a:t>year </a:t>
              </a:r>
              <a:r>
                <a:rPr lang="en-US" sz="1200" i="1" dirty="0">
                  <a:latin typeface="+mn-lt"/>
                </a:rPr>
                <a:t>regardless!!!! Also, When it comes to Psoriasis meds, the patient should be able to choose a pill/tablet over an injectable biologic</a:t>
              </a:r>
              <a:r>
                <a:rPr lang="en-US" sz="1200" i="1" dirty="0" smtClean="0">
                  <a:latin typeface="+mn-lt"/>
                </a:rPr>
                <a:t>!”</a:t>
              </a:r>
              <a:endParaRPr lang="en-US" sz="1200" i="1" dirty="0">
                <a:latin typeface="+mn-lt"/>
              </a:endParaRPr>
            </a:p>
          </p:txBody>
        </p:sp>
      </p:grpSp>
      <p:grpSp>
        <p:nvGrpSpPr>
          <p:cNvPr id="18" name="Group 17"/>
          <p:cNvGrpSpPr/>
          <p:nvPr/>
        </p:nvGrpSpPr>
        <p:grpSpPr>
          <a:xfrm>
            <a:off x="533400" y="3810000"/>
            <a:ext cx="4339442" cy="1790298"/>
            <a:chOff x="533400" y="3810000"/>
            <a:chExt cx="4339442" cy="1790298"/>
          </a:xfrm>
        </p:grpSpPr>
        <p:sp>
          <p:nvSpPr>
            <p:cNvPr id="10" name="Rectangular Callout 9"/>
            <p:cNvSpPr/>
            <p:nvPr/>
          </p:nvSpPr>
          <p:spPr>
            <a:xfrm>
              <a:off x="533400" y="3810000"/>
              <a:ext cx="4339442" cy="1790298"/>
            </a:xfrm>
            <a:prstGeom prst="wedgeRectCallout">
              <a:avLst>
                <a:gd name="adj1" fmla="val -5353"/>
                <a:gd name="adj2" fmla="val 6188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6894" y="3923898"/>
              <a:ext cx="4047506" cy="1569660"/>
            </a:xfrm>
            <a:prstGeom prst="rect">
              <a:avLst/>
            </a:prstGeom>
            <a:solidFill>
              <a:schemeClr val="bg1"/>
            </a:solidFill>
          </p:spPr>
          <p:txBody>
            <a:bodyPr wrap="square">
              <a:spAutoFit/>
            </a:bodyPr>
            <a:lstStyle/>
            <a:p>
              <a:pPr algn="ctr"/>
              <a:r>
                <a:rPr lang="en-US" sz="1200" i="1" dirty="0" smtClean="0">
                  <a:latin typeface="+mn-lt"/>
                </a:rPr>
                <a:t>“Once </a:t>
              </a:r>
              <a:r>
                <a:rPr lang="en-US" sz="1200" i="1" dirty="0">
                  <a:latin typeface="+mn-lt"/>
                </a:rPr>
                <a:t>I receive the PA request, I will </a:t>
              </a:r>
              <a:r>
                <a:rPr lang="en-US" sz="1200" b="1" i="1" dirty="0">
                  <a:latin typeface="+mn-lt"/>
                </a:rPr>
                <a:t>spend time doing research on each </a:t>
              </a:r>
              <a:r>
                <a:rPr lang="en-US" sz="1200" b="1" i="1" dirty="0" smtClean="0">
                  <a:latin typeface="+mn-lt"/>
                </a:rPr>
                <a:t>patient</a:t>
              </a:r>
              <a:r>
                <a:rPr lang="en-US" sz="1200" i="1" dirty="0" smtClean="0">
                  <a:latin typeface="+mn-lt"/>
                </a:rPr>
                <a:t> </a:t>
              </a:r>
              <a:r>
                <a:rPr lang="en-US" sz="1200" i="1" dirty="0">
                  <a:latin typeface="+mn-lt"/>
                </a:rPr>
                <a:t>to determine hx of disease, previous treatments which will let me know if I can do the PA. If not, then I have to </a:t>
              </a:r>
              <a:r>
                <a:rPr lang="en-US" sz="1200" b="1" i="1" dirty="0">
                  <a:latin typeface="+mn-lt"/>
                </a:rPr>
                <a:t>spend time determining if an alternative medication could be used</a:t>
              </a:r>
              <a:r>
                <a:rPr lang="en-US" sz="1200" i="1" dirty="0">
                  <a:latin typeface="+mn-lt"/>
                </a:rPr>
                <a:t> that is covered. I may need to check with the provider, inquire from the pharmacy, have the patient check their formularies or send scripts through by trial an error (which is my least favorite approach</a:t>
              </a:r>
              <a:r>
                <a:rPr lang="en-US" sz="1200" i="1" dirty="0" smtClean="0">
                  <a:latin typeface="+mn-lt"/>
                </a:rPr>
                <a:t>).”</a:t>
              </a:r>
              <a:endParaRPr lang="en-US" sz="1200" i="1" dirty="0">
                <a:latin typeface="+mn-lt"/>
              </a:endParaRPr>
            </a:p>
          </p:txBody>
        </p:sp>
      </p:grpSp>
      <p:grpSp>
        <p:nvGrpSpPr>
          <p:cNvPr id="15" name="Group 14"/>
          <p:cNvGrpSpPr/>
          <p:nvPr/>
        </p:nvGrpSpPr>
        <p:grpSpPr>
          <a:xfrm>
            <a:off x="4977741" y="3276600"/>
            <a:ext cx="3794159" cy="2216958"/>
            <a:chOff x="4977741" y="3276600"/>
            <a:chExt cx="3794159" cy="2216958"/>
          </a:xfrm>
        </p:grpSpPr>
        <p:sp>
          <p:nvSpPr>
            <p:cNvPr id="14" name="Rectangular Callout 13"/>
            <p:cNvSpPr/>
            <p:nvPr/>
          </p:nvSpPr>
          <p:spPr>
            <a:xfrm>
              <a:off x="4977741" y="3276600"/>
              <a:ext cx="3794159" cy="2216958"/>
            </a:xfrm>
            <a:prstGeom prst="wedgeRectCallout">
              <a:avLst>
                <a:gd name="adj1" fmla="val -5353"/>
                <a:gd name="adj2" fmla="val 6188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101442" y="3412269"/>
              <a:ext cx="3544832" cy="1938992"/>
            </a:xfrm>
            <a:prstGeom prst="rect">
              <a:avLst/>
            </a:prstGeom>
            <a:solidFill>
              <a:schemeClr val="bg1"/>
            </a:solidFill>
          </p:spPr>
          <p:txBody>
            <a:bodyPr wrap="square">
              <a:spAutoFit/>
            </a:bodyPr>
            <a:lstStyle/>
            <a:p>
              <a:pPr algn="ctr"/>
              <a:r>
                <a:rPr lang="en-US" sz="1200" i="1" dirty="0" smtClean="0">
                  <a:latin typeface="+mn-lt"/>
                </a:rPr>
                <a:t>“Prior </a:t>
              </a:r>
              <a:r>
                <a:rPr lang="en-US" sz="1200" i="1" dirty="0">
                  <a:latin typeface="+mn-lt"/>
                </a:rPr>
                <a:t>Authorizations have increased and it is getting more complicated to get any medications approved. Brand and or generic. Patients need to be made aware of the downfall of high deductibles when they take out their policy and how that will cause them issues when they try to get prescriptions. They need to be made aware of formulary changes and be made to understand it and how it will cause them to loose coverage on medication that they are currently taking</a:t>
              </a:r>
              <a:r>
                <a:rPr lang="en-US" sz="1200" i="1" dirty="0" smtClean="0">
                  <a:latin typeface="+mn-lt"/>
                </a:rPr>
                <a:t>.”</a:t>
              </a:r>
              <a:endParaRPr lang="en-US" sz="1200" i="1" dirty="0">
                <a:latin typeface="+mn-lt"/>
              </a:endParaRPr>
            </a:p>
          </p:txBody>
        </p:sp>
      </p:grpSp>
      <p:sp>
        <p:nvSpPr>
          <p:cNvPr id="17"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16</a:t>
            </a:fld>
            <a:endParaRPr lang="en-US" sz="900" dirty="0">
              <a:solidFill>
                <a:schemeClr val="bg1"/>
              </a:solidFill>
            </a:endParaRPr>
          </a:p>
        </p:txBody>
      </p:sp>
    </p:spTree>
    <p:extLst>
      <p:ext uri="{BB962C8B-B14F-4D97-AF65-F5344CB8AC3E}">
        <p14:creationId xmlns:p14="http://schemas.microsoft.com/office/powerpoint/2010/main" val="3223101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747485672"/>
              </p:ext>
            </p:extLst>
          </p:nvPr>
        </p:nvGraphicFramePr>
        <p:xfrm>
          <a:off x="6393109" y="2411752"/>
          <a:ext cx="2286000" cy="1742424"/>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idx="1"/>
          </p:nvPr>
        </p:nvSpPr>
        <p:spPr/>
        <p:txBody>
          <a:bodyPr>
            <a:normAutofit/>
          </a:bodyPr>
          <a:lstStyle/>
          <a:p>
            <a:pPr marL="0" indent="0">
              <a:buNone/>
            </a:pPr>
            <a:r>
              <a:rPr lang="en-US" sz="1800" dirty="0"/>
              <a:t>Sample</a:t>
            </a:r>
            <a:r>
              <a:rPr lang="en-US" sz="2000" dirty="0"/>
              <a:t>:</a:t>
            </a:r>
          </a:p>
          <a:p>
            <a:r>
              <a:rPr lang="en-US" sz="1600" dirty="0"/>
              <a:t>Qualified </a:t>
            </a:r>
            <a:r>
              <a:rPr lang="en-US" sz="1600" dirty="0" smtClean="0"/>
              <a:t>respondents were</a:t>
            </a:r>
            <a:r>
              <a:rPr lang="en-US" sz="1600" dirty="0"/>
              <a:t> </a:t>
            </a:r>
            <a:r>
              <a:rPr lang="en-US" sz="1600" dirty="0" smtClean="0"/>
              <a:t>US-based members of the </a:t>
            </a:r>
            <a:r>
              <a:rPr lang="en-US" sz="1600" dirty="0"/>
              <a:t>Association of Dermatology </a:t>
            </a:r>
            <a:r>
              <a:rPr lang="en-US" sz="1600" dirty="0" smtClean="0"/>
              <a:t>Administrators &amp; Managers (ADAM)</a:t>
            </a:r>
            <a:endParaRPr lang="en-US" sz="1600" dirty="0"/>
          </a:p>
          <a:p>
            <a:r>
              <a:rPr lang="en-US" sz="1600" dirty="0"/>
              <a:t>A total of </a:t>
            </a:r>
            <a:r>
              <a:rPr lang="en-US" sz="1600" dirty="0" smtClean="0"/>
              <a:t>500 ADAM members qualified</a:t>
            </a:r>
          </a:p>
          <a:p>
            <a:r>
              <a:rPr lang="en-US" sz="1600" dirty="0" smtClean="0"/>
              <a:t>Survey recipients were requested to forward the survey to those responsible for completing prior authorizations in their practices, if they were not that person</a:t>
            </a:r>
            <a:endParaRPr lang="en-US" sz="1600" dirty="0"/>
          </a:p>
          <a:p>
            <a:pPr marL="0" indent="0">
              <a:spcBef>
                <a:spcPts val="1800"/>
              </a:spcBef>
              <a:buNone/>
            </a:pPr>
            <a:r>
              <a:rPr lang="en-US" sz="1800" dirty="0"/>
              <a:t>Survey Administration:</a:t>
            </a:r>
          </a:p>
          <a:p>
            <a:r>
              <a:rPr lang="en-US" sz="1600" dirty="0"/>
              <a:t>Online (via email</a:t>
            </a:r>
            <a:r>
              <a:rPr lang="en-US" sz="1600" dirty="0" smtClean="0"/>
              <a:t>)</a:t>
            </a:r>
            <a:endParaRPr lang="en-US" sz="1600" dirty="0"/>
          </a:p>
          <a:p>
            <a:pPr lvl="1"/>
            <a:r>
              <a:rPr lang="en-US" sz="1600" dirty="0" smtClean="0"/>
              <a:t>Two </a:t>
            </a:r>
            <a:r>
              <a:rPr lang="en-US" sz="1600" dirty="0"/>
              <a:t>email reminders sent to non-responders</a:t>
            </a:r>
          </a:p>
          <a:p>
            <a:r>
              <a:rPr lang="en-US" sz="1600" dirty="0" smtClean="0"/>
              <a:t>Respondents:</a:t>
            </a:r>
            <a:endParaRPr lang="en-US" sz="1600" dirty="0"/>
          </a:p>
          <a:p>
            <a:pPr lvl="1"/>
            <a:r>
              <a:rPr lang="en-US" sz="1600" dirty="0" smtClean="0"/>
              <a:t>106 completed </a:t>
            </a:r>
            <a:r>
              <a:rPr lang="en-US" sz="1600" dirty="0"/>
              <a:t>surveys </a:t>
            </a:r>
          </a:p>
          <a:p>
            <a:pPr lvl="1"/>
            <a:r>
              <a:rPr lang="en-US" sz="1600" dirty="0" smtClean="0"/>
              <a:t>response </a:t>
            </a:r>
            <a:r>
              <a:rPr lang="en-US" sz="1600" dirty="0"/>
              <a:t>rate </a:t>
            </a:r>
            <a:r>
              <a:rPr lang="en-US" sz="1600" dirty="0" smtClean="0"/>
              <a:t>21%</a:t>
            </a:r>
            <a:endParaRPr lang="en-US" sz="1600" dirty="0"/>
          </a:p>
          <a:p>
            <a:pPr lvl="1"/>
            <a:r>
              <a:rPr lang="en-US" sz="1600" dirty="0"/>
              <a:t>Margin of error: </a:t>
            </a:r>
            <a:r>
              <a:rPr lang="en-US" sz="1600" dirty="0" smtClean="0"/>
              <a:t>8.5</a:t>
            </a:r>
            <a:r>
              <a:rPr lang="en-US" sz="1600" dirty="0"/>
              <a:t>% at 95% </a:t>
            </a:r>
            <a:r>
              <a:rPr lang="en-US" sz="1600" dirty="0" smtClean="0"/>
              <a:t>confidence</a:t>
            </a:r>
          </a:p>
          <a:p>
            <a:pPr lvl="1"/>
            <a:r>
              <a:rPr lang="en-US" sz="1600" dirty="0" smtClean="0"/>
              <a:t>Field period: April 26</a:t>
            </a:r>
            <a:r>
              <a:rPr lang="en-US" sz="1600" baseline="30000" dirty="0" smtClean="0"/>
              <a:t>th</a:t>
            </a:r>
            <a:r>
              <a:rPr lang="en-US" sz="1600" dirty="0" smtClean="0"/>
              <a:t> – May 9</a:t>
            </a:r>
            <a:r>
              <a:rPr lang="en-US" sz="1600" baseline="30000" dirty="0" smtClean="0"/>
              <a:t>th</a:t>
            </a:r>
            <a:r>
              <a:rPr lang="en-US" sz="1600" dirty="0" smtClean="0"/>
              <a:t> 2016</a:t>
            </a:r>
            <a:endParaRPr lang="en-US" sz="1800" dirty="0"/>
          </a:p>
          <a:p>
            <a:pPr marL="0" indent="0">
              <a:buNone/>
            </a:pPr>
            <a:endParaRPr lang="en-US" dirty="0"/>
          </a:p>
        </p:txBody>
      </p:sp>
      <p:sp>
        <p:nvSpPr>
          <p:cNvPr id="7" name="Title 1"/>
          <p:cNvSpPr>
            <a:spLocks noGrp="1"/>
          </p:cNvSpPr>
          <p:nvPr>
            <p:ph type="title"/>
          </p:nvPr>
        </p:nvSpPr>
        <p:spPr>
          <a:xfrm>
            <a:off x="381000" y="0"/>
            <a:ext cx="8305800" cy="1066800"/>
          </a:xfrm>
        </p:spPr>
        <p:txBody>
          <a:bodyPr/>
          <a:lstStyle/>
          <a:p>
            <a:r>
              <a:rPr lang="en-US" dirty="0" smtClean="0"/>
              <a:t>Methodology</a:t>
            </a:r>
            <a:endParaRPr lang="en-US" dirty="0"/>
          </a:p>
        </p:txBody>
      </p:sp>
      <p:sp>
        <p:nvSpPr>
          <p:cNvPr id="5"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2</a:t>
            </a:fld>
            <a:endParaRPr lang="en-US" sz="900" dirty="0">
              <a:solidFill>
                <a:schemeClr val="bg1"/>
              </a:solidFill>
            </a:endParaRPr>
          </a:p>
        </p:txBody>
      </p:sp>
    </p:spTree>
    <p:extLst>
      <p:ext uri="{BB962C8B-B14F-4D97-AF65-F5344CB8AC3E}">
        <p14:creationId xmlns:p14="http://schemas.microsoft.com/office/powerpoint/2010/main" val="4168490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259946313"/>
              </p:ext>
            </p:extLst>
          </p:nvPr>
        </p:nvGraphicFramePr>
        <p:xfrm>
          <a:off x="6393109" y="2411752"/>
          <a:ext cx="2286000" cy="174242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sz="2400" dirty="0" smtClean="0"/>
              <a:t>Executive Summary</a:t>
            </a:r>
            <a:endParaRPr lang="en-US" sz="2400" dirty="0"/>
          </a:p>
        </p:txBody>
      </p:sp>
      <p:sp>
        <p:nvSpPr>
          <p:cNvPr id="4" name="Content Placeholder 3"/>
          <p:cNvSpPr>
            <a:spLocks noGrp="1"/>
          </p:cNvSpPr>
          <p:nvPr>
            <p:ph idx="1"/>
          </p:nvPr>
        </p:nvSpPr>
        <p:spPr>
          <a:xfrm>
            <a:off x="395080" y="1066800"/>
            <a:ext cx="8367920" cy="4876800"/>
          </a:xfrm>
        </p:spPr>
        <p:txBody>
          <a:bodyPr>
            <a:noAutofit/>
          </a:bodyPr>
          <a:lstStyle/>
          <a:p>
            <a:pPr marL="225425" indent="-225425" algn="just">
              <a:spcBef>
                <a:spcPts val="0"/>
              </a:spcBef>
              <a:spcAft>
                <a:spcPts val="600"/>
              </a:spcAft>
            </a:pPr>
            <a:r>
              <a:rPr lang="en-US" sz="1300" dirty="0" smtClean="0"/>
              <a:t>Most respondents are employed in dermatology group practices and see upwards of 80 patients daily.</a:t>
            </a:r>
          </a:p>
          <a:p>
            <a:pPr marL="225425" indent="-225425" algn="just">
              <a:spcBef>
                <a:spcPts val="0"/>
              </a:spcBef>
              <a:spcAft>
                <a:spcPts val="600"/>
              </a:spcAft>
            </a:pPr>
            <a:r>
              <a:rPr lang="en-US" sz="1300" dirty="0" smtClean="0"/>
              <a:t>Clinical staff are largely responsible for completing prior authorizations (PA's), however administrative staff in various roles complete most of the balance.</a:t>
            </a:r>
          </a:p>
          <a:p>
            <a:pPr marL="225425" indent="-225425" algn="just">
              <a:spcBef>
                <a:spcPts val="0"/>
              </a:spcBef>
              <a:spcAft>
                <a:spcPts val="600"/>
              </a:spcAft>
            </a:pPr>
            <a:r>
              <a:rPr lang="en-US" sz="1300" dirty="0" smtClean="0"/>
              <a:t>More </a:t>
            </a:r>
            <a:r>
              <a:rPr lang="en-US" sz="1300" dirty="0"/>
              <a:t>than half of </a:t>
            </a:r>
            <a:r>
              <a:rPr lang="en-US" sz="1300" dirty="0" smtClean="0"/>
              <a:t>respondents claim </a:t>
            </a:r>
            <a:r>
              <a:rPr lang="en-US" sz="1300" dirty="0"/>
              <a:t>to process six or more prior authorizations per day, with a third processing between three and </a:t>
            </a:r>
            <a:r>
              <a:rPr lang="en-US" sz="1300" dirty="0" smtClean="0"/>
              <a:t>five. The overwhelming majority have noticed an increase in the number of PA's required and consequent delays in treatment.</a:t>
            </a:r>
          </a:p>
          <a:p>
            <a:pPr marL="225425" indent="-225425" algn="just">
              <a:spcBef>
                <a:spcPts val="0"/>
              </a:spcBef>
              <a:spcAft>
                <a:spcPts val="600"/>
              </a:spcAft>
            </a:pPr>
            <a:r>
              <a:rPr lang="en-US" sz="1300" dirty="0"/>
              <a:t>Multiple methods are used to process </a:t>
            </a:r>
            <a:r>
              <a:rPr lang="en-US" sz="1300" dirty="0" smtClean="0"/>
              <a:t>PA's </a:t>
            </a:r>
            <a:r>
              <a:rPr lang="en-US" sz="1300" dirty="0"/>
              <a:t>most notably telephone and fax, followed by online. Most respondents see little difference between the processing or approval times of online or paper.    </a:t>
            </a:r>
          </a:p>
          <a:p>
            <a:pPr marL="225425" indent="-225425" algn="just">
              <a:spcBef>
                <a:spcPts val="0"/>
              </a:spcBef>
              <a:spcAft>
                <a:spcPts val="600"/>
              </a:spcAft>
            </a:pPr>
            <a:r>
              <a:rPr lang="en-US" sz="1300" dirty="0"/>
              <a:t>Dermatologists are </a:t>
            </a:r>
            <a:r>
              <a:rPr lang="en-US" sz="1300" dirty="0" smtClean="0"/>
              <a:t>perceived as spending </a:t>
            </a:r>
            <a:r>
              <a:rPr lang="en-US" sz="1300" dirty="0"/>
              <a:t>less time processing prior authorizations </a:t>
            </a:r>
            <a:r>
              <a:rPr lang="en-US" sz="1300" dirty="0" smtClean="0"/>
              <a:t>than </a:t>
            </a:r>
            <a:r>
              <a:rPr lang="en-US" sz="1300" dirty="0"/>
              <a:t>staff, on both biologics and non-biologics.</a:t>
            </a:r>
          </a:p>
          <a:p>
            <a:pPr marL="225425" indent="-225425" algn="just">
              <a:spcBef>
                <a:spcPts val="0"/>
              </a:spcBef>
              <a:spcAft>
                <a:spcPts val="600"/>
              </a:spcAft>
            </a:pPr>
            <a:r>
              <a:rPr lang="en-US" sz="1300" dirty="0"/>
              <a:t>Staff tend to spend more time completing </a:t>
            </a:r>
            <a:r>
              <a:rPr lang="en-US" sz="1300" dirty="0" smtClean="0"/>
              <a:t>PA's </a:t>
            </a:r>
            <a:r>
              <a:rPr lang="en-US" sz="1300" dirty="0"/>
              <a:t>for biologics than non-biologics, regardless of the processing method.</a:t>
            </a:r>
          </a:p>
          <a:p>
            <a:pPr marL="225425" indent="-225425" algn="just">
              <a:spcBef>
                <a:spcPts val="0"/>
              </a:spcBef>
              <a:spcAft>
                <a:spcPts val="600"/>
              </a:spcAft>
            </a:pPr>
            <a:r>
              <a:rPr lang="en-US" sz="1300" dirty="0" smtClean="0"/>
              <a:t>Many drugs require prior authorizations. Respondents selected an average of 7 drugs, with </a:t>
            </a:r>
            <a:r>
              <a:rPr lang="en-US" sz="1300" i="1" dirty="0" smtClean="0"/>
              <a:t>Tretinoin</a:t>
            </a:r>
            <a:r>
              <a:rPr lang="en-US" sz="1300" dirty="0" smtClean="0"/>
              <a:t> and </a:t>
            </a:r>
            <a:r>
              <a:rPr lang="en-US" sz="1300" i="1" dirty="0" smtClean="0"/>
              <a:t>Humira</a:t>
            </a:r>
            <a:r>
              <a:rPr lang="en-US" sz="1300" dirty="0" smtClean="0"/>
              <a:t> topping the list. At least 41 additional individual drugs were listed as well as 4 types of medication.</a:t>
            </a:r>
          </a:p>
          <a:p>
            <a:pPr marL="225425" indent="-225425" algn="just">
              <a:spcBef>
                <a:spcPts val="0"/>
              </a:spcBef>
              <a:spcAft>
                <a:spcPts val="600"/>
              </a:spcAft>
            </a:pPr>
            <a:r>
              <a:rPr lang="en-US" sz="1300" i="1" dirty="0" smtClean="0"/>
              <a:t>Humira</a:t>
            </a:r>
            <a:r>
              <a:rPr lang="en-US" sz="1300" dirty="0" smtClean="0"/>
              <a:t> was also among the top-ranking drugs in terms of complexity of prior authorization, along with </a:t>
            </a:r>
            <a:r>
              <a:rPr lang="en-US" sz="1300" i="1" dirty="0" smtClean="0"/>
              <a:t>Otezla</a:t>
            </a:r>
            <a:r>
              <a:rPr lang="en-US" sz="1300" dirty="0" smtClean="0"/>
              <a:t>, </a:t>
            </a:r>
            <a:r>
              <a:rPr lang="en-US" sz="1300" i="1" dirty="0" smtClean="0"/>
              <a:t>Stelara</a:t>
            </a:r>
            <a:r>
              <a:rPr lang="en-US" sz="1300" dirty="0" smtClean="0"/>
              <a:t>, </a:t>
            </a:r>
            <a:r>
              <a:rPr lang="en-US" sz="1300" i="1" dirty="0" smtClean="0"/>
              <a:t>Enbrel</a:t>
            </a:r>
            <a:r>
              <a:rPr lang="en-US" sz="1300" dirty="0" smtClean="0"/>
              <a:t> and  biologics collectively.</a:t>
            </a:r>
          </a:p>
          <a:p>
            <a:pPr marL="225425" indent="-225425" algn="just">
              <a:spcBef>
                <a:spcPts val="0"/>
              </a:spcBef>
              <a:spcAft>
                <a:spcPts val="600"/>
              </a:spcAft>
            </a:pPr>
            <a:r>
              <a:rPr lang="en-US" sz="1300" dirty="0" smtClean="0"/>
              <a:t>The most common reasons why PA's are required include formulary issues i.e. drugs are listed on a higher formulary or are not listed on a formulary.</a:t>
            </a:r>
          </a:p>
          <a:p>
            <a:pPr marL="225425" indent="-225425" algn="just">
              <a:spcBef>
                <a:spcPts val="0"/>
              </a:spcBef>
              <a:spcAft>
                <a:spcPts val="600"/>
              </a:spcAft>
            </a:pPr>
            <a:r>
              <a:rPr lang="en-US" sz="1300" dirty="0" smtClean="0"/>
              <a:t>Standardized insurance forms for completing PA's and grandfathered policies have been identified as potential ways to simplify the authorization process.</a:t>
            </a:r>
            <a:endParaRPr lang="en-US" sz="1300" dirty="0"/>
          </a:p>
        </p:txBody>
      </p:sp>
      <p:sp>
        <p:nvSpPr>
          <p:cNvPr id="5"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3</a:t>
            </a:fld>
            <a:endParaRPr lang="en-US" sz="900" dirty="0">
              <a:solidFill>
                <a:schemeClr val="bg1"/>
              </a:solidFill>
            </a:endParaRPr>
          </a:p>
        </p:txBody>
      </p:sp>
    </p:spTree>
    <p:extLst>
      <p:ext uri="{BB962C8B-B14F-4D97-AF65-F5344CB8AC3E}">
        <p14:creationId xmlns:p14="http://schemas.microsoft.com/office/powerpoint/2010/main" val="268679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247" y="1083508"/>
            <a:ext cx="4976038" cy="592892"/>
          </a:xfrm>
        </p:spPr>
        <p:txBody>
          <a:bodyPr>
            <a:normAutofit fontScale="90000"/>
          </a:bodyPr>
          <a:lstStyle/>
          <a:p>
            <a:r>
              <a:rPr lang="en-US" sz="2000" b="0" dirty="0" smtClean="0">
                <a:solidFill>
                  <a:schemeClr val="tx1"/>
                </a:solidFill>
              </a:rPr>
              <a:t>Number of Patients Seen Per Day</a:t>
            </a:r>
            <a:br>
              <a:rPr lang="en-US" sz="2000" b="0" dirty="0" smtClean="0">
                <a:solidFill>
                  <a:schemeClr val="tx1"/>
                </a:solidFill>
              </a:rPr>
            </a:br>
            <a:r>
              <a:rPr lang="en-US" sz="1300" b="0" dirty="0" smtClean="0">
                <a:solidFill>
                  <a:schemeClr val="tx1"/>
                </a:solidFill>
              </a:rPr>
              <a:t>(N=106)</a:t>
            </a:r>
            <a:r>
              <a:rPr lang="en-US" sz="1800" b="0" dirty="0" smtClean="0">
                <a:solidFill>
                  <a:schemeClr val="tx1"/>
                </a:solidFill>
              </a:rPr>
              <a:t> </a:t>
            </a:r>
            <a:endParaRPr lang="en-US" sz="1400" b="0" i="1" dirty="0">
              <a:solidFill>
                <a:schemeClr val="tx1"/>
              </a:solidFill>
            </a:endParaRPr>
          </a:p>
        </p:txBody>
      </p:sp>
      <p:sp>
        <p:nvSpPr>
          <p:cNvPr id="5" name="Slide Number Placeholder 4"/>
          <p:cNvSpPr>
            <a:spLocks noGrp="1"/>
          </p:cNvSpPr>
          <p:nvPr>
            <p:ph type="sldNum" sz="quarter" idx="12"/>
          </p:nvPr>
        </p:nvSpPr>
        <p:spPr/>
        <p:txBody>
          <a:bodyPr/>
          <a:lstStyle/>
          <a:p>
            <a:pPr algn="r">
              <a:defRPr/>
            </a:pPr>
            <a:fld id="{6891D6E8-CBBB-4CBC-9069-05090698B834}" type="slidenum">
              <a:rPr lang="en-US" sz="1050" smtClean="0">
                <a:solidFill>
                  <a:schemeClr val="bg1"/>
                </a:solidFill>
              </a:rPr>
              <a:pPr algn="r">
                <a:defRPr/>
              </a:pPr>
              <a:t>4</a:t>
            </a:fld>
            <a:endParaRPr lang="en-US" sz="1050" dirty="0">
              <a:solidFill>
                <a:schemeClr val="bg1"/>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4160501778"/>
              </p:ext>
            </p:extLst>
          </p:nvPr>
        </p:nvGraphicFramePr>
        <p:xfrm>
          <a:off x="533400" y="1752600"/>
          <a:ext cx="3475507" cy="353044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8600" y="86677"/>
            <a:ext cx="8839200" cy="923330"/>
          </a:xfrm>
          <a:prstGeom prst="rect">
            <a:avLst/>
          </a:prstGeom>
        </p:spPr>
        <p:txBody>
          <a:bodyPr wrap="square">
            <a:spAutoFit/>
          </a:bodyPr>
          <a:lstStyle/>
          <a:p>
            <a:pPr algn="ctr"/>
            <a:r>
              <a:rPr lang="en-US" b="1" dirty="0" smtClean="0">
                <a:solidFill>
                  <a:schemeClr val="bg1"/>
                </a:solidFill>
              </a:rPr>
              <a:t>Almost two thirds of respondents indicated that their practice sees upwards of 80 patients each day. This is not surprising, given that the majority are employed in dermatology group practices that are able to see more patients.</a:t>
            </a:r>
            <a:endParaRPr lang="en-US" b="1" dirty="0">
              <a:solidFill>
                <a:schemeClr val="bg1"/>
              </a:solidFill>
            </a:endParaRPr>
          </a:p>
        </p:txBody>
      </p:sp>
      <p:sp>
        <p:nvSpPr>
          <p:cNvPr id="9"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4</a:t>
            </a:fld>
            <a:endParaRPr lang="en-US" sz="900" dirty="0">
              <a:solidFill>
                <a:schemeClr val="bg1"/>
              </a:solidFill>
            </a:endParaRPr>
          </a:p>
        </p:txBody>
      </p:sp>
      <p:sp>
        <p:nvSpPr>
          <p:cNvPr id="7" name="Rectangle 6"/>
          <p:cNvSpPr/>
          <p:nvPr/>
        </p:nvSpPr>
        <p:spPr>
          <a:xfrm>
            <a:off x="368142" y="5638800"/>
            <a:ext cx="8467100" cy="369332"/>
          </a:xfrm>
          <a:prstGeom prst="rect">
            <a:avLst/>
          </a:prstGeom>
        </p:spPr>
        <p:txBody>
          <a:bodyPr wrap="square">
            <a:spAutoFit/>
          </a:bodyPr>
          <a:lstStyle/>
          <a:p>
            <a:r>
              <a:rPr lang="en-US" sz="900" dirty="0"/>
              <a:t>Q2. Approximately how many patients does your practice see in an average day</a:t>
            </a:r>
            <a:r>
              <a:rPr lang="en-US" sz="900" dirty="0" smtClean="0"/>
              <a:t>?</a:t>
            </a:r>
          </a:p>
          <a:p>
            <a:pPr lvl="0"/>
            <a:r>
              <a:rPr lang="en-US" sz="900" dirty="0"/>
              <a:t>Q16. Which of the following best describes your primary practice location? </a:t>
            </a:r>
            <a:r>
              <a:rPr lang="en-US" sz="900" dirty="0" smtClean="0"/>
              <a:t>  </a:t>
            </a:r>
            <a:endParaRPr lang="en-US" sz="900" dirty="0"/>
          </a:p>
        </p:txBody>
      </p:sp>
      <p:graphicFrame>
        <p:nvGraphicFramePr>
          <p:cNvPr id="10" name="Chart 9"/>
          <p:cNvGraphicFramePr/>
          <p:nvPr>
            <p:extLst>
              <p:ext uri="{D42A27DB-BD31-4B8C-83A1-F6EECF244321}">
                <p14:modId xmlns:p14="http://schemas.microsoft.com/office/powerpoint/2010/main" val="3119223629"/>
              </p:ext>
            </p:extLst>
          </p:nvPr>
        </p:nvGraphicFramePr>
        <p:xfrm>
          <a:off x="6144486" y="1975861"/>
          <a:ext cx="2173185" cy="32819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46242006"/>
              </p:ext>
            </p:extLst>
          </p:nvPr>
        </p:nvGraphicFramePr>
        <p:xfrm>
          <a:off x="4191000" y="2133603"/>
          <a:ext cx="2029686" cy="2991094"/>
        </p:xfrm>
        <a:graphic>
          <a:graphicData uri="http://schemas.openxmlformats.org/drawingml/2006/table">
            <a:tbl>
              <a:tblPr firstRow="1" firstCol="1" bandRow="1">
                <a:tableStyleId>{5C22544A-7EE6-4342-B048-85BDC9FD1C3A}</a:tableStyleId>
              </a:tblPr>
              <a:tblGrid>
                <a:gridCol w="2029686"/>
              </a:tblGrid>
              <a:tr h="354589">
                <a:tc>
                  <a:txBody>
                    <a:bodyPr/>
                    <a:lstStyle/>
                    <a:p>
                      <a:pPr marL="0" marR="0" indent="0" algn="r" defTabSz="914400" rtl="0" eaLnBrk="1" fontAlgn="auto" latinLnBrk="0" hangingPunct="1">
                        <a:lnSpc>
                          <a:spcPct val="115000"/>
                        </a:lnSpc>
                        <a:spcBef>
                          <a:spcPts val="0"/>
                        </a:spcBef>
                        <a:spcAft>
                          <a:spcPts val="0"/>
                        </a:spcAft>
                        <a:buClrTx/>
                        <a:buSzTx/>
                        <a:buFontTx/>
                        <a:buNone/>
                        <a:tabLst>
                          <a:tab pos="285750" algn="l"/>
                        </a:tabLst>
                        <a:defRPr/>
                      </a:pPr>
                      <a:r>
                        <a:rPr lang="en-US" sz="1200" b="0" dirty="0" smtClean="0">
                          <a:solidFill>
                            <a:schemeClr val="tx1"/>
                          </a:solidFill>
                          <a:effectLst/>
                          <a:latin typeface="Arial" panose="020B0604020202020204" pitchFamily="34" charset="0"/>
                          <a:ea typeface="Calibri"/>
                          <a:cs typeface="Arial" panose="020B0604020202020204" pitchFamily="34" charset="0"/>
                        </a:rPr>
                        <a:t>Solo Practice</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8283">
                <a:tc>
                  <a:txBody>
                    <a:bodyPr/>
                    <a:lstStyle/>
                    <a:p>
                      <a:pPr marL="0" marR="0" algn="r">
                        <a:lnSpc>
                          <a:spcPct val="115000"/>
                        </a:lnSpc>
                        <a:spcBef>
                          <a:spcPts val="0"/>
                        </a:spcBef>
                        <a:spcAft>
                          <a:spcPts val="0"/>
                        </a:spcAft>
                        <a:tabLst>
                          <a:tab pos="285750" algn="l"/>
                        </a:tabLst>
                      </a:pPr>
                      <a:r>
                        <a:rPr lang="en-US" sz="1200" b="0" dirty="0" smtClean="0">
                          <a:solidFill>
                            <a:schemeClr val="tx1"/>
                          </a:solidFill>
                          <a:effectLst/>
                          <a:latin typeface="Arial" panose="020B0604020202020204" pitchFamily="34" charset="0"/>
                          <a:ea typeface="Calibri"/>
                          <a:cs typeface="Arial" panose="020B0604020202020204" pitchFamily="34" charset="0"/>
                        </a:rPr>
                        <a:t>Dermatology</a:t>
                      </a:r>
                      <a:r>
                        <a:rPr lang="en-US" sz="1200" b="0" baseline="0" dirty="0" smtClean="0">
                          <a:solidFill>
                            <a:schemeClr val="tx1"/>
                          </a:solidFill>
                          <a:effectLst/>
                          <a:latin typeface="Arial" panose="020B0604020202020204" pitchFamily="34" charset="0"/>
                          <a:ea typeface="Calibri"/>
                          <a:cs typeface="Arial" panose="020B0604020202020204" pitchFamily="34" charset="0"/>
                        </a:rPr>
                        <a:t> Group (2)</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8283">
                <a:tc>
                  <a:txBody>
                    <a:bodyPr/>
                    <a:lstStyle/>
                    <a:p>
                      <a:pPr marL="0" marR="0" algn="r">
                        <a:lnSpc>
                          <a:spcPct val="115000"/>
                        </a:lnSpc>
                        <a:spcBef>
                          <a:spcPts val="0"/>
                        </a:spcBef>
                        <a:spcAft>
                          <a:spcPts val="0"/>
                        </a:spcAft>
                        <a:tabLst>
                          <a:tab pos="285750" algn="l"/>
                        </a:tabLst>
                      </a:pPr>
                      <a:r>
                        <a:rPr lang="en-US" sz="1200" b="0" dirty="0" smtClean="0">
                          <a:solidFill>
                            <a:schemeClr val="tx1"/>
                          </a:solidFill>
                          <a:effectLst/>
                          <a:latin typeface="Arial" panose="020B0604020202020204" pitchFamily="34" charset="0"/>
                          <a:ea typeface="Calibri"/>
                          <a:cs typeface="Arial" panose="020B0604020202020204" pitchFamily="34" charset="0"/>
                        </a:rPr>
                        <a:t>Dermatology Group (3-5)</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8283">
                <a:tc>
                  <a:txBody>
                    <a:bodyPr/>
                    <a:lstStyle/>
                    <a:p>
                      <a:pPr marL="0" marR="0" algn="r">
                        <a:lnSpc>
                          <a:spcPct val="115000"/>
                        </a:lnSpc>
                        <a:spcBef>
                          <a:spcPts val="0"/>
                        </a:spcBef>
                        <a:spcAft>
                          <a:spcPts val="0"/>
                        </a:spcAft>
                        <a:tabLst>
                          <a:tab pos="285750" algn="l"/>
                        </a:tabLst>
                      </a:pPr>
                      <a:r>
                        <a:rPr lang="en-US" sz="1200" b="0" dirty="0" smtClean="0">
                          <a:solidFill>
                            <a:schemeClr val="tx1"/>
                          </a:solidFill>
                          <a:effectLst/>
                          <a:latin typeface="Arial" panose="020B0604020202020204" pitchFamily="34" charset="0"/>
                          <a:ea typeface="Calibri"/>
                          <a:cs typeface="Arial" panose="020B0604020202020204" pitchFamily="34" charset="0"/>
                        </a:rPr>
                        <a:t>Dermatology Group (6+)</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440">
                <a:tc>
                  <a:txBody>
                    <a:bodyPr/>
                    <a:lstStyle/>
                    <a:p>
                      <a:pPr marL="0" marR="0" indent="0" algn="r" defTabSz="914400" rtl="0" eaLnBrk="1" fontAlgn="auto" latinLnBrk="0" hangingPunct="1">
                        <a:lnSpc>
                          <a:spcPct val="115000"/>
                        </a:lnSpc>
                        <a:spcBef>
                          <a:spcPts val="0"/>
                        </a:spcBef>
                        <a:spcAft>
                          <a:spcPts val="0"/>
                        </a:spcAft>
                        <a:buClrTx/>
                        <a:buSzTx/>
                        <a:buFontTx/>
                        <a:buNone/>
                        <a:tabLst>
                          <a:tab pos="285750" algn="l"/>
                        </a:tabLst>
                        <a:defRPr/>
                      </a:pPr>
                      <a:r>
                        <a:rPr lang="en-US" sz="1200" b="0" dirty="0" smtClean="0">
                          <a:solidFill>
                            <a:schemeClr val="tx1"/>
                          </a:solidFill>
                          <a:effectLst/>
                          <a:latin typeface="Arial" panose="020B0604020202020204" pitchFamily="34" charset="0"/>
                          <a:ea typeface="Calibri"/>
                          <a:cs typeface="Arial" panose="020B0604020202020204" pitchFamily="34" charset="0"/>
                        </a:rPr>
                        <a:t>Multispecialty </a:t>
                      </a:r>
                      <a:r>
                        <a:rPr lang="en-US" sz="1200" b="0" baseline="0" dirty="0" smtClean="0">
                          <a:solidFill>
                            <a:schemeClr val="tx1"/>
                          </a:solidFill>
                          <a:effectLst/>
                          <a:latin typeface="Arial" panose="020B0604020202020204" pitchFamily="34" charset="0"/>
                          <a:ea typeface="Calibri"/>
                          <a:cs typeface="Arial" panose="020B0604020202020204" pitchFamily="34" charset="0"/>
                        </a:rPr>
                        <a:t>Group</a:t>
                      </a:r>
                      <a:endParaRPr lang="en-US" sz="12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8776">
                <a:tc>
                  <a:txBody>
                    <a:bodyPr/>
                    <a:lstStyle/>
                    <a:p>
                      <a:pPr marL="0" marR="0" algn="r">
                        <a:lnSpc>
                          <a:spcPct val="115000"/>
                        </a:lnSpc>
                        <a:spcBef>
                          <a:spcPts val="0"/>
                        </a:spcBef>
                        <a:spcAft>
                          <a:spcPts val="0"/>
                        </a:spcAft>
                        <a:tabLst>
                          <a:tab pos="285750" algn="l"/>
                        </a:tabLst>
                      </a:pPr>
                      <a:r>
                        <a:rPr lang="en-US" sz="1200" b="0" dirty="0" smtClean="0">
                          <a:solidFill>
                            <a:schemeClr val="tx1"/>
                          </a:solidFill>
                          <a:effectLst/>
                          <a:latin typeface="Arial" panose="020B0604020202020204" pitchFamily="34" charset="0"/>
                          <a:ea typeface="Calibri"/>
                          <a:cs typeface="Arial" panose="020B0604020202020204" pitchFamily="34" charset="0"/>
                        </a:rPr>
                        <a:t>Academic</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6440">
                <a:tc>
                  <a:txBody>
                    <a:bodyPr/>
                    <a:lstStyle/>
                    <a:p>
                      <a:pPr marL="0" marR="0" algn="r">
                        <a:lnSpc>
                          <a:spcPct val="115000"/>
                        </a:lnSpc>
                        <a:spcBef>
                          <a:spcPts val="0"/>
                        </a:spcBef>
                        <a:spcAft>
                          <a:spcPts val="0"/>
                        </a:spcAft>
                        <a:tabLst>
                          <a:tab pos="285750" algn="l"/>
                        </a:tabLst>
                      </a:pPr>
                      <a:r>
                        <a:rPr lang="en-US" sz="1200" b="0" dirty="0" smtClean="0">
                          <a:solidFill>
                            <a:schemeClr val="tx1"/>
                          </a:solidFill>
                          <a:effectLst/>
                          <a:latin typeface="Arial" panose="020B0604020202020204" pitchFamily="34" charset="0"/>
                          <a:ea typeface="Calibri"/>
                          <a:cs typeface="Arial" panose="020B0604020202020204" pitchFamily="34" charset="0"/>
                        </a:rPr>
                        <a:t>Other</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ight Brace 12"/>
          <p:cNvSpPr/>
          <p:nvPr/>
        </p:nvSpPr>
        <p:spPr>
          <a:xfrm>
            <a:off x="7592286" y="2667000"/>
            <a:ext cx="1524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7710050" y="2971800"/>
            <a:ext cx="1226132" cy="430887"/>
          </a:xfrm>
          <a:prstGeom prst="rect">
            <a:avLst/>
          </a:prstGeom>
          <a:noFill/>
        </p:spPr>
        <p:txBody>
          <a:bodyPr wrap="square" rtlCol="0">
            <a:spAutoFit/>
          </a:bodyPr>
          <a:lstStyle/>
          <a:p>
            <a:r>
              <a:rPr lang="en-US" sz="1100" i="1" dirty="0" smtClean="0"/>
              <a:t>Dermatology </a:t>
            </a:r>
          </a:p>
          <a:p>
            <a:r>
              <a:rPr lang="en-US" sz="1100" i="1" dirty="0" smtClean="0"/>
              <a:t>Groups = 84%</a:t>
            </a:r>
            <a:endParaRPr lang="en-US" sz="1100" i="1" dirty="0"/>
          </a:p>
        </p:txBody>
      </p:sp>
    </p:spTree>
    <p:extLst>
      <p:ext uri="{BB962C8B-B14F-4D97-AF65-F5344CB8AC3E}">
        <p14:creationId xmlns:p14="http://schemas.microsoft.com/office/powerpoint/2010/main" val="171625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Most prior authorizations are completed by clinical staff, with the remainder distributed between administrative and other staff.</a:t>
            </a: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2495177094"/>
              </p:ext>
            </p:extLst>
          </p:nvPr>
        </p:nvGraphicFramePr>
        <p:xfrm>
          <a:off x="531770" y="1823889"/>
          <a:ext cx="8196594" cy="405542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371600" y="1066800"/>
            <a:ext cx="6629400" cy="533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Practice Staff Responsible for Processing Prior Authorizations</a:t>
            </a:r>
          </a:p>
          <a:p>
            <a:pPr fontAlgn="auto">
              <a:spcAft>
                <a:spcPts val="0"/>
              </a:spcAft>
            </a:pPr>
            <a:r>
              <a:rPr lang="en-US" sz="1200" b="0" dirty="0" smtClean="0">
                <a:solidFill>
                  <a:schemeClr val="tx1"/>
                </a:solidFill>
              </a:rPr>
              <a:t>(N=106)</a:t>
            </a:r>
            <a:endParaRPr lang="en-US" sz="1800" b="0" dirty="0" smtClean="0">
              <a:solidFill>
                <a:schemeClr val="tx1"/>
              </a:solidFill>
            </a:endParaRPr>
          </a:p>
        </p:txBody>
      </p:sp>
      <p:sp>
        <p:nvSpPr>
          <p:cNvPr id="6" name="Rectangle 5"/>
          <p:cNvSpPr/>
          <p:nvPr/>
        </p:nvSpPr>
        <p:spPr>
          <a:xfrm>
            <a:off x="368142" y="5791200"/>
            <a:ext cx="8394858" cy="230832"/>
          </a:xfrm>
          <a:prstGeom prst="rect">
            <a:avLst/>
          </a:prstGeom>
        </p:spPr>
        <p:txBody>
          <a:bodyPr wrap="square">
            <a:spAutoFit/>
          </a:bodyPr>
          <a:lstStyle/>
          <a:p>
            <a:r>
              <a:rPr lang="en-US" sz="900" dirty="0"/>
              <a:t>Q3. In your practice, who is responsible for completing the prior authorizations? </a:t>
            </a:r>
            <a:endParaRPr lang="en-US" sz="900" dirty="0" smtClean="0"/>
          </a:p>
        </p:txBody>
      </p:sp>
      <p:sp>
        <p:nvSpPr>
          <p:cNvPr id="7"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5</a:t>
            </a:fld>
            <a:endParaRPr lang="en-US" sz="900" dirty="0">
              <a:solidFill>
                <a:schemeClr val="bg1"/>
              </a:solidFill>
            </a:endParaRPr>
          </a:p>
        </p:txBody>
      </p:sp>
    </p:spTree>
    <p:extLst>
      <p:ext uri="{BB962C8B-B14F-4D97-AF65-F5344CB8AC3E}">
        <p14:creationId xmlns:p14="http://schemas.microsoft.com/office/powerpoint/2010/main" val="14158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More than half of respondents claim to be processing 6 or more prior authorizations daily, with close to a third processing between 3 and 5 prior authorizations each day.</a:t>
            </a: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1967745385"/>
              </p:ext>
            </p:extLst>
          </p:nvPr>
        </p:nvGraphicFramePr>
        <p:xfrm>
          <a:off x="1600200" y="1828800"/>
          <a:ext cx="5791200" cy="333989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438400" y="1066800"/>
            <a:ext cx="4572000" cy="53636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Prior Authorizations Processed Per Day</a:t>
            </a:r>
          </a:p>
          <a:p>
            <a:pPr fontAlgn="auto">
              <a:spcAft>
                <a:spcPts val="0"/>
              </a:spcAft>
            </a:pPr>
            <a:r>
              <a:rPr lang="en-US" sz="1200" b="0" dirty="0" smtClean="0">
                <a:solidFill>
                  <a:schemeClr val="tx1"/>
                </a:solidFill>
              </a:rPr>
              <a:t>(N=106)</a:t>
            </a:r>
          </a:p>
        </p:txBody>
      </p:sp>
      <p:sp>
        <p:nvSpPr>
          <p:cNvPr id="6" name="Rectangle 5"/>
          <p:cNvSpPr/>
          <p:nvPr/>
        </p:nvSpPr>
        <p:spPr>
          <a:xfrm>
            <a:off x="368142" y="5694646"/>
            <a:ext cx="8467100" cy="369332"/>
          </a:xfrm>
          <a:prstGeom prst="rect">
            <a:avLst/>
          </a:prstGeom>
        </p:spPr>
        <p:txBody>
          <a:bodyPr wrap="square">
            <a:spAutoFit/>
          </a:bodyPr>
          <a:lstStyle/>
          <a:p>
            <a:r>
              <a:rPr lang="en-US" sz="900" dirty="0"/>
              <a:t>Q4. How many prior authorization forms are you processing per day? </a:t>
            </a:r>
            <a:endParaRPr lang="en-US" sz="900" dirty="0" smtClean="0"/>
          </a:p>
          <a:p>
            <a:r>
              <a:rPr lang="en-US" sz="900" dirty="0" smtClean="0"/>
              <a:t>Q16. Which </a:t>
            </a:r>
            <a:r>
              <a:rPr lang="en-US" sz="900" dirty="0"/>
              <a:t>of the following best describes your primary practice location? </a:t>
            </a:r>
          </a:p>
        </p:txBody>
      </p:sp>
      <p:sp>
        <p:nvSpPr>
          <p:cNvPr id="7" name="Right Brace 6"/>
          <p:cNvSpPr/>
          <p:nvPr/>
        </p:nvSpPr>
        <p:spPr>
          <a:xfrm>
            <a:off x="4251366" y="2882443"/>
            <a:ext cx="1524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4369130" y="3124200"/>
            <a:ext cx="1406236" cy="523220"/>
          </a:xfrm>
          <a:prstGeom prst="rect">
            <a:avLst/>
          </a:prstGeom>
          <a:noFill/>
        </p:spPr>
        <p:txBody>
          <a:bodyPr wrap="square" rtlCol="0">
            <a:spAutoFit/>
          </a:bodyPr>
          <a:lstStyle/>
          <a:p>
            <a:r>
              <a:rPr lang="en-US" sz="1400" i="1" dirty="0" smtClean="0"/>
              <a:t>More than 6</a:t>
            </a:r>
          </a:p>
          <a:p>
            <a:r>
              <a:rPr lang="en-US" sz="1400" i="1" dirty="0" smtClean="0"/>
              <a:t> = 55%</a:t>
            </a:r>
            <a:endParaRPr lang="en-US" sz="1400" i="1" dirty="0"/>
          </a:p>
        </p:txBody>
      </p:sp>
      <p:sp>
        <p:nvSpPr>
          <p:cNvPr id="9"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6</a:t>
            </a:fld>
            <a:endParaRPr lang="en-US" sz="900" dirty="0">
              <a:solidFill>
                <a:schemeClr val="bg1"/>
              </a:solidFill>
            </a:endParaRPr>
          </a:p>
        </p:txBody>
      </p:sp>
    </p:spTree>
    <p:extLst>
      <p:ext uri="{BB962C8B-B14F-4D97-AF65-F5344CB8AC3E}">
        <p14:creationId xmlns:p14="http://schemas.microsoft.com/office/powerpoint/2010/main" val="818595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There is overwhelming agreement that there has been an increase in the number of drugs requiring prior authorization in the past year, and a consequent delay to patient treatment. </a:t>
            </a:r>
            <a:endParaRPr lang="en-US" sz="2000" dirty="0"/>
          </a:p>
        </p:txBody>
      </p:sp>
      <p:graphicFrame>
        <p:nvGraphicFramePr>
          <p:cNvPr id="3" name="Chart 2"/>
          <p:cNvGraphicFramePr/>
          <p:nvPr>
            <p:extLst>
              <p:ext uri="{D42A27DB-BD31-4B8C-83A1-F6EECF244321}">
                <p14:modId xmlns:p14="http://schemas.microsoft.com/office/powerpoint/2010/main" val="491110154"/>
              </p:ext>
            </p:extLst>
          </p:nvPr>
        </p:nvGraphicFramePr>
        <p:xfrm>
          <a:off x="1847850" y="1854200"/>
          <a:ext cx="1905000" cy="165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1726613465"/>
              </p:ext>
            </p:extLst>
          </p:nvPr>
        </p:nvGraphicFramePr>
        <p:xfrm>
          <a:off x="1847850" y="3505200"/>
          <a:ext cx="1905000" cy="165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2356535"/>
            <a:ext cx="1676400" cy="646331"/>
          </a:xfrm>
          <a:prstGeom prst="rect">
            <a:avLst/>
          </a:prstGeom>
          <a:noFill/>
        </p:spPr>
        <p:txBody>
          <a:bodyPr wrap="square" rtlCol="0">
            <a:spAutoFit/>
          </a:bodyPr>
          <a:lstStyle/>
          <a:p>
            <a:pPr algn="r"/>
            <a:r>
              <a:rPr lang="en-US" sz="1200" b="1" dirty="0" smtClean="0"/>
              <a:t>Increase in Drugs Requiring</a:t>
            </a:r>
          </a:p>
          <a:p>
            <a:pPr algn="r"/>
            <a:r>
              <a:rPr lang="en-US" sz="1200" b="1" dirty="0" smtClean="0"/>
              <a:t>Prior Authorization </a:t>
            </a:r>
            <a:endParaRPr lang="en-US" sz="1200" b="1" dirty="0"/>
          </a:p>
        </p:txBody>
      </p:sp>
      <p:sp>
        <p:nvSpPr>
          <p:cNvPr id="6" name="TextBox 5"/>
          <p:cNvSpPr txBox="1"/>
          <p:nvPr/>
        </p:nvSpPr>
        <p:spPr>
          <a:xfrm>
            <a:off x="304800" y="4007535"/>
            <a:ext cx="1676400" cy="646331"/>
          </a:xfrm>
          <a:prstGeom prst="rect">
            <a:avLst/>
          </a:prstGeom>
          <a:noFill/>
        </p:spPr>
        <p:txBody>
          <a:bodyPr wrap="square" rtlCol="0">
            <a:spAutoFit/>
          </a:bodyPr>
          <a:lstStyle/>
          <a:p>
            <a:pPr algn="r"/>
            <a:r>
              <a:rPr lang="en-US" sz="1200" b="1" dirty="0" smtClean="0"/>
              <a:t>Prior Authorization</a:t>
            </a:r>
          </a:p>
          <a:p>
            <a:pPr algn="r"/>
            <a:r>
              <a:rPr lang="en-US" sz="1200" b="1" dirty="0" smtClean="0"/>
              <a:t>Prevent/Delay </a:t>
            </a:r>
          </a:p>
          <a:p>
            <a:pPr algn="r"/>
            <a:r>
              <a:rPr lang="en-US" sz="1200" b="1" dirty="0" smtClean="0"/>
              <a:t>Patient Treatment </a:t>
            </a:r>
            <a:endParaRPr lang="en-US" sz="1200" b="1" dirty="0"/>
          </a:p>
        </p:txBody>
      </p:sp>
      <p:sp>
        <p:nvSpPr>
          <p:cNvPr id="7" name="Title 1"/>
          <p:cNvSpPr txBox="1">
            <a:spLocks/>
          </p:cNvSpPr>
          <p:nvPr/>
        </p:nvSpPr>
        <p:spPr>
          <a:xfrm>
            <a:off x="1219200" y="1066800"/>
            <a:ext cx="6705600" cy="533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Impact of Prior Authorizations on Patients</a:t>
            </a:r>
          </a:p>
          <a:p>
            <a:pPr fontAlgn="auto">
              <a:spcAft>
                <a:spcPts val="0"/>
              </a:spcAft>
            </a:pPr>
            <a:r>
              <a:rPr lang="en-US" sz="1200" b="0" dirty="0" smtClean="0">
                <a:solidFill>
                  <a:schemeClr val="tx1"/>
                </a:solidFill>
              </a:rPr>
              <a:t>(N=106)</a:t>
            </a:r>
          </a:p>
        </p:txBody>
      </p:sp>
      <p:graphicFrame>
        <p:nvGraphicFramePr>
          <p:cNvPr id="8" name="Table 7"/>
          <p:cNvGraphicFramePr>
            <a:graphicFrameLocks noGrp="1"/>
          </p:cNvGraphicFramePr>
          <p:nvPr>
            <p:extLst>
              <p:ext uri="{D42A27DB-BD31-4B8C-83A1-F6EECF244321}">
                <p14:modId xmlns:p14="http://schemas.microsoft.com/office/powerpoint/2010/main" val="3606747301"/>
              </p:ext>
            </p:extLst>
          </p:nvPr>
        </p:nvGraphicFramePr>
        <p:xfrm>
          <a:off x="1771650" y="5201920"/>
          <a:ext cx="2057400" cy="259080"/>
        </p:xfrm>
        <a:graphic>
          <a:graphicData uri="http://schemas.openxmlformats.org/drawingml/2006/table">
            <a:tbl>
              <a:tblPr bandRow="1">
                <a:tableStyleId>{5C22544A-7EE6-4342-B048-85BDC9FD1C3A}</a:tableStyleId>
              </a:tblPr>
              <a:tblGrid>
                <a:gridCol w="589901"/>
                <a:gridCol w="589901"/>
                <a:gridCol w="877598"/>
              </a:tblGrid>
              <a:tr h="228600">
                <a:tc>
                  <a:txBody>
                    <a:bodyPr/>
                    <a:lstStyle/>
                    <a:p>
                      <a:pPr algn="ctr"/>
                      <a:r>
                        <a:rPr lang="en-US" sz="1100" dirty="0" smtClean="0">
                          <a:solidFill>
                            <a:schemeClr val="bg1"/>
                          </a:solidFill>
                          <a:latin typeface="Arial" panose="020B0604020202020204" pitchFamily="34" charset="0"/>
                          <a:cs typeface="Arial" panose="020B0604020202020204" pitchFamily="34" charset="0"/>
                        </a:rPr>
                        <a:t>Yes</a:t>
                      </a:r>
                      <a:endParaRPr lang="en-US" sz="1100" dirty="0">
                        <a:solidFill>
                          <a:schemeClr val="bg1"/>
                        </a:solidFill>
                        <a:latin typeface="Arial" panose="020B0604020202020204" pitchFamily="34" charset="0"/>
                        <a:cs typeface="Arial" panose="020B0604020202020204" pitchFamily="34" charset="0"/>
                      </a:endParaRPr>
                    </a:p>
                  </a:txBody>
                  <a:tcPr anchor="ctr">
                    <a:solidFill>
                      <a:schemeClr val="tx2"/>
                    </a:solidFill>
                  </a:tcPr>
                </a:tc>
                <a:tc>
                  <a:txBody>
                    <a:bodyPr/>
                    <a:lstStyle/>
                    <a:p>
                      <a:pPr algn="ctr"/>
                      <a:r>
                        <a:rPr lang="en-US" sz="1000" dirty="0" smtClean="0">
                          <a:latin typeface="Arial" panose="020B0604020202020204" pitchFamily="34" charset="0"/>
                          <a:cs typeface="Arial" panose="020B0604020202020204" pitchFamily="34" charset="0"/>
                        </a:rPr>
                        <a:t>No</a:t>
                      </a:r>
                      <a:endParaRPr lang="en-US" sz="10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1000" dirty="0" smtClean="0">
                          <a:solidFill>
                            <a:schemeClr val="bg1"/>
                          </a:solidFill>
                          <a:latin typeface="Arial" panose="020B0604020202020204" pitchFamily="34" charset="0"/>
                          <a:cs typeface="Arial" panose="020B0604020202020204" pitchFamily="34" charset="0"/>
                        </a:rPr>
                        <a:t>Don’t Know</a:t>
                      </a:r>
                      <a:endParaRPr lang="en-US" sz="1000" dirty="0">
                        <a:solidFill>
                          <a:schemeClr val="bg1"/>
                        </a:solidFill>
                        <a:latin typeface="Arial" panose="020B0604020202020204" pitchFamily="34" charset="0"/>
                        <a:cs typeface="Arial" panose="020B0604020202020204" pitchFamily="34" charset="0"/>
                      </a:endParaRPr>
                    </a:p>
                  </a:txBody>
                  <a:tcPr anchor="ctr">
                    <a:solidFill>
                      <a:schemeClr val="accent2"/>
                    </a:solidFill>
                  </a:tcPr>
                </a:tc>
              </a:tr>
            </a:tbl>
          </a:graphicData>
        </a:graphic>
      </p:graphicFrame>
      <p:graphicFrame>
        <p:nvGraphicFramePr>
          <p:cNvPr id="9" name="Chart 8"/>
          <p:cNvGraphicFramePr/>
          <p:nvPr>
            <p:extLst>
              <p:ext uri="{D42A27DB-BD31-4B8C-83A1-F6EECF244321}">
                <p14:modId xmlns:p14="http://schemas.microsoft.com/office/powerpoint/2010/main" val="1559896280"/>
              </p:ext>
            </p:extLst>
          </p:nvPr>
        </p:nvGraphicFramePr>
        <p:xfrm>
          <a:off x="4800600" y="2455331"/>
          <a:ext cx="3810000" cy="240733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304800" y="5638800"/>
            <a:ext cx="8467100" cy="369332"/>
          </a:xfrm>
          <a:prstGeom prst="rect">
            <a:avLst/>
          </a:prstGeom>
        </p:spPr>
        <p:txBody>
          <a:bodyPr wrap="square">
            <a:spAutoFit/>
          </a:bodyPr>
          <a:lstStyle/>
          <a:p>
            <a:r>
              <a:rPr lang="en-US" sz="900" dirty="0"/>
              <a:t>Q13. Have you noticed an increase in the number of drugs requiring prior authorizations this year</a:t>
            </a:r>
            <a:r>
              <a:rPr lang="en-US" sz="900" dirty="0" smtClean="0"/>
              <a:t>?</a:t>
            </a:r>
          </a:p>
          <a:p>
            <a:r>
              <a:rPr lang="en-US" sz="900" dirty="0"/>
              <a:t>Q14a. Have you seen prior authorizations delay or prevent proper treatment of a patient? </a:t>
            </a:r>
          </a:p>
        </p:txBody>
      </p:sp>
      <p:sp>
        <p:nvSpPr>
          <p:cNvPr id="12"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7</a:t>
            </a:fld>
            <a:endParaRPr lang="en-US" sz="900" dirty="0">
              <a:solidFill>
                <a:schemeClr val="bg1"/>
              </a:solidFill>
            </a:endParaRPr>
          </a:p>
        </p:txBody>
      </p:sp>
    </p:spTree>
    <p:extLst>
      <p:ext uri="{BB962C8B-B14F-4D97-AF65-F5344CB8AC3E}">
        <p14:creationId xmlns:p14="http://schemas.microsoft.com/office/powerpoint/2010/main" val="83781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066800"/>
          </a:xfrm>
        </p:spPr>
        <p:txBody>
          <a:bodyPr>
            <a:normAutofit fontScale="90000"/>
          </a:bodyPr>
          <a:lstStyle/>
          <a:p>
            <a:r>
              <a:rPr lang="en-US" sz="2000" dirty="0" smtClean="0"/>
              <a:t>Respondents select approximately seven drugs as commonly requiring prior authorization, with </a:t>
            </a:r>
            <a:r>
              <a:rPr lang="en-US" sz="2000" i="1" dirty="0" smtClean="0"/>
              <a:t>Tretinoin</a:t>
            </a:r>
            <a:r>
              <a:rPr lang="en-US" sz="2000" dirty="0" smtClean="0"/>
              <a:t> and </a:t>
            </a:r>
            <a:r>
              <a:rPr lang="en-US" sz="2000" i="1" dirty="0" smtClean="0"/>
              <a:t>Humira</a:t>
            </a:r>
            <a:r>
              <a:rPr lang="en-US" sz="2000" dirty="0" smtClean="0"/>
              <a:t> topping the list. Numerous additional drugs were mentioned, including </a:t>
            </a:r>
            <a:r>
              <a:rPr lang="en-US" sz="2000" i="1" dirty="0" smtClean="0"/>
              <a:t>acne medication</a:t>
            </a:r>
            <a:r>
              <a:rPr lang="en-US" sz="2000" dirty="0" smtClean="0"/>
              <a:t>, </a:t>
            </a:r>
            <a:r>
              <a:rPr lang="en-US" sz="2000" i="1" dirty="0" smtClean="0"/>
              <a:t>Elidel</a:t>
            </a:r>
            <a:r>
              <a:rPr lang="en-US" sz="2000" dirty="0" smtClean="0"/>
              <a:t> and </a:t>
            </a:r>
            <a:r>
              <a:rPr lang="en-US" sz="2000" i="1" dirty="0" smtClean="0"/>
              <a:t>Epiduo</a:t>
            </a:r>
            <a:r>
              <a:rPr lang="en-US" sz="2000" dirty="0" smtClean="0"/>
              <a:t>.</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536134"/>
              </p:ext>
            </p:extLst>
          </p:nvPr>
        </p:nvGraphicFramePr>
        <p:xfrm>
          <a:off x="368142" y="1371600"/>
          <a:ext cx="43434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45165816"/>
              </p:ext>
            </p:extLst>
          </p:nvPr>
        </p:nvGraphicFramePr>
        <p:xfrm>
          <a:off x="5524500" y="2072640"/>
          <a:ext cx="2514600" cy="3108960"/>
        </p:xfrm>
        <a:graphic>
          <a:graphicData uri="http://schemas.openxmlformats.org/drawingml/2006/table">
            <a:tbl>
              <a:tblPr bandRow="1">
                <a:tableStyleId>{5C22544A-7EE6-4342-B048-85BDC9FD1C3A}</a:tableStyleId>
              </a:tblPr>
              <a:tblGrid>
                <a:gridCol w="1638300"/>
                <a:gridCol w="876300"/>
              </a:tblGrid>
              <a:tr h="247650">
                <a:tc>
                  <a:txBody>
                    <a:bodyPr/>
                    <a:lstStyle/>
                    <a:p>
                      <a:r>
                        <a:rPr lang="en-US" sz="1100" i="1" dirty="0" smtClean="0">
                          <a:latin typeface="Arial" panose="020B0604020202020204" pitchFamily="34" charset="0"/>
                          <a:cs typeface="Arial" panose="020B0604020202020204" pitchFamily="34" charset="0"/>
                        </a:rPr>
                        <a:t>Acne medication</a:t>
                      </a:r>
                      <a:endParaRPr lang="en-US" sz="1100" i="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en-US" sz="1100" i="1" dirty="0" smtClean="0">
                          <a:latin typeface="Arial" panose="020B0604020202020204" pitchFamily="34" charset="0"/>
                          <a:cs typeface="Arial" panose="020B0604020202020204" pitchFamily="34" charset="0"/>
                        </a:rPr>
                        <a:t>31%</a:t>
                      </a:r>
                      <a:endParaRPr lang="en-US" sz="1100" i="1" dirty="0">
                        <a:latin typeface="Arial" panose="020B0604020202020204" pitchFamily="34" charset="0"/>
                        <a:cs typeface="Arial" panose="020B0604020202020204" pitchFamily="34" charset="0"/>
                      </a:endParaRPr>
                    </a:p>
                  </a:txBody>
                  <a:tcPr>
                    <a:solidFill>
                      <a:schemeClr val="tx2">
                        <a:lumMod val="20000"/>
                        <a:lumOff val="80000"/>
                      </a:schemeClr>
                    </a:solidFill>
                  </a:tcPr>
                </a:tc>
              </a:tr>
              <a:tr h="247650">
                <a:tc>
                  <a:txBody>
                    <a:bodyPr/>
                    <a:lstStyle/>
                    <a:p>
                      <a:r>
                        <a:rPr lang="en-US" sz="1100" dirty="0" smtClean="0">
                          <a:latin typeface="Arial" panose="020B0604020202020204" pitchFamily="34" charset="0"/>
                          <a:cs typeface="Arial" panose="020B0604020202020204" pitchFamily="34" charset="0"/>
                        </a:rPr>
                        <a:t>Elidel</a:t>
                      </a:r>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23%</a:t>
                      </a:r>
                      <a:endParaRPr lang="en-US" sz="1100" dirty="0">
                        <a:latin typeface="Arial" panose="020B0604020202020204" pitchFamily="34" charset="0"/>
                        <a:cs typeface="Arial" panose="020B0604020202020204" pitchFamily="34" charset="0"/>
                      </a:endParaRPr>
                    </a:p>
                  </a:txBody>
                  <a:tcPr>
                    <a:solidFill>
                      <a:schemeClr val="bg1"/>
                    </a:solidFill>
                  </a:tcPr>
                </a:tc>
              </a:tr>
              <a:tr h="247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Epiduo</a:t>
                      </a:r>
                    </a:p>
                  </a:txBody>
                  <a:tcPr>
                    <a:solidFill>
                      <a:schemeClr val="tx2">
                        <a:lumMod val="20000"/>
                        <a:lumOff val="80000"/>
                      </a:schemeClr>
                    </a:solidFill>
                  </a:tcPr>
                </a:tc>
                <a:tc>
                  <a:txBody>
                    <a:bodyPr/>
                    <a:lstStyle/>
                    <a:p>
                      <a:pPr algn="ctr"/>
                      <a:r>
                        <a:rPr lang="en-US" sz="1100" dirty="0" smtClean="0">
                          <a:latin typeface="Arial" panose="020B0604020202020204" pitchFamily="34" charset="0"/>
                          <a:cs typeface="Arial" panose="020B0604020202020204" pitchFamily="34" charset="0"/>
                        </a:rPr>
                        <a:t>23%</a:t>
                      </a:r>
                    </a:p>
                  </a:txBody>
                  <a:tcPr>
                    <a:solidFill>
                      <a:schemeClr val="tx2">
                        <a:lumMod val="20000"/>
                        <a:lumOff val="80000"/>
                      </a:schemeClr>
                    </a:solidFill>
                  </a:tcPr>
                </a:tc>
              </a:tr>
              <a:tr h="247650">
                <a:tc>
                  <a:txBody>
                    <a:bodyPr/>
                    <a:lstStyle/>
                    <a:p>
                      <a:r>
                        <a:rPr lang="en-US" sz="1100" dirty="0" smtClean="0">
                          <a:latin typeface="Arial" panose="020B0604020202020204" pitchFamily="34" charset="0"/>
                          <a:cs typeface="Arial" panose="020B0604020202020204" pitchFamily="34" charset="0"/>
                        </a:rPr>
                        <a:t>Jublia</a:t>
                      </a:r>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23%</a:t>
                      </a:r>
                      <a:endParaRPr lang="en-US" sz="1100" dirty="0">
                        <a:latin typeface="Arial" panose="020B0604020202020204" pitchFamily="34" charset="0"/>
                        <a:cs typeface="Arial" panose="020B0604020202020204" pitchFamily="34" charset="0"/>
                      </a:endParaRPr>
                    </a:p>
                  </a:txBody>
                  <a:tcPr>
                    <a:solidFill>
                      <a:schemeClr val="bg1"/>
                    </a:solidFill>
                  </a:tcPr>
                </a:tc>
              </a:tr>
              <a:tr h="247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Aczone</a:t>
                      </a:r>
                    </a:p>
                  </a:txBody>
                  <a:tcPr>
                    <a:solidFill>
                      <a:schemeClr val="tx2">
                        <a:lumMod val="20000"/>
                        <a:lumOff val="80000"/>
                      </a:schemeClr>
                    </a:solidFill>
                  </a:tcPr>
                </a:tc>
                <a:tc>
                  <a:txBody>
                    <a:bodyPr/>
                    <a:lstStyle/>
                    <a:p>
                      <a:pPr algn="ctr"/>
                      <a:r>
                        <a:rPr lang="en-US" sz="1100" dirty="0" smtClean="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a:txBody>
                  <a:tcPr>
                    <a:solidFill>
                      <a:schemeClr val="tx2">
                        <a:lumMod val="20000"/>
                        <a:lumOff val="80000"/>
                      </a:schemeClr>
                    </a:solidFill>
                  </a:tcPr>
                </a:tc>
              </a:tr>
              <a:tr h="247650">
                <a:tc>
                  <a:txBody>
                    <a:bodyPr/>
                    <a:lstStyle/>
                    <a:p>
                      <a:r>
                        <a:rPr lang="en-US" sz="1100" dirty="0" smtClean="0">
                          <a:latin typeface="Arial" panose="020B0604020202020204" pitchFamily="34" charset="0"/>
                          <a:cs typeface="Arial" panose="020B0604020202020204" pitchFamily="34" charset="0"/>
                        </a:rPr>
                        <a:t>Cosentyx</a:t>
                      </a:r>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a:txBody>
                  <a:tcPr>
                    <a:solidFill>
                      <a:schemeClr val="bg1"/>
                    </a:solidFill>
                  </a:tcPr>
                </a:tc>
              </a:tr>
              <a:tr h="247650">
                <a:tc>
                  <a:txBody>
                    <a:bodyPr/>
                    <a:lstStyle/>
                    <a:p>
                      <a:r>
                        <a:rPr lang="en-US" sz="1100" i="1" dirty="0" smtClean="0">
                          <a:latin typeface="Arial" panose="020B0604020202020204" pitchFamily="34" charset="0"/>
                          <a:cs typeface="Arial" panose="020B0604020202020204" pitchFamily="34" charset="0"/>
                        </a:rPr>
                        <a:t>Topical steroids</a:t>
                      </a:r>
                      <a:endParaRPr lang="en-US" sz="1100" i="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en-US" sz="1100" i="1" dirty="0" smtClean="0">
                          <a:latin typeface="Arial" panose="020B0604020202020204" pitchFamily="34" charset="0"/>
                          <a:cs typeface="Arial" panose="020B0604020202020204" pitchFamily="34" charset="0"/>
                        </a:rPr>
                        <a:t>12%</a:t>
                      </a:r>
                      <a:endParaRPr lang="en-US" sz="1100" i="1" dirty="0">
                        <a:latin typeface="Arial" panose="020B0604020202020204" pitchFamily="34" charset="0"/>
                        <a:cs typeface="Arial" panose="020B0604020202020204" pitchFamily="34" charset="0"/>
                      </a:endParaRPr>
                    </a:p>
                  </a:txBody>
                  <a:tcPr>
                    <a:solidFill>
                      <a:schemeClr val="tx2">
                        <a:lumMod val="20000"/>
                        <a:lumOff val="80000"/>
                      </a:schemeClr>
                    </a:solidFill>
                  </a:tcPr>
                </a:tc>
              </a:tr>
              <a:tr h="247650">
                <a:tc>
                  <a:txBody>
                    <a:bodyPr/>
                    <a:lstStyle/>
                    <a:p>
                      <a:r>
                        <a:rPr lang="en-US" sz="1100" dirty="0" smtClean="0">
                          <a:latin typeface="Arial" panose="020B0604020202020204" pitchFamily="34" charset="0"/>
                          <a:cs typeface="Arial" panose="020B0604020202020204" pitchFamily="34" charset="0"/>
                        </a:rPr>
                        <a:t>Botox</a:t>
                      </a:r>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solidFill>
                      <a:schemeClr val="bg1"/>
                    </a:solidFill>
                  </a:tcPr>
                </a:tc>
              </a:tr>
              <a:tr h="247650">
                <a:tc>
                  <a:txBody>
                    <a:bodyPr/>
                    <a:lstStyle/>
                    <a:p>
                      <a:r>
                        <a:rPr lang="en-US" sz="1100" dirty="0" smtClean="0">
                          <a:latin typeface="Arial" panose="020B0604020202020204" pitchFamily="34" charset="0"/>
                          <a:cs typeface="Arial" panose="020B0604020202020204" pitchFamily="34" charset="0"/>
                        </a:rPr>
                        <a:t>Clobetasol</a:t>
                      </a:r>
                      <a:endParaRPr lang="en-US" sz="11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en-US"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solidFill>
                      <a:schemeClr val="tx2">
                        <a:lumMod val="20000"/>
                        <a:lumOff val="80000"/>
                      </a:schemeClr>
                    </a:solidFill>
                  </a:tcPr>
                </a:tc>
              </a:tr>
              <a:tr h="247650">
                <a:tc>
                  <a:txBody>
                    <a:bodyPr/>
                    <a:lstStyle/>
                    <a:p>
                      <a:r>
                        <a:rPr lang="en-US" sz="1100" dirty="0" smtClean="0">
                          <a:latin typeface="Arial" panose="020B0604020202020204" pitchFamily="34" charset="0"/>
                          <a:cs typeface="Arial" panose="020B0604020202020204" pitchFamily="34" charset="0"/>
                        </a:rPr>
                        <a:t>Adapalene</a:t>
                      </a:r>
                      <a:endParaRPr lang="en-US" sz="11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solidFill>
                      <a:schemeClr val="bg1"/>
                    </a:solidFill>
                  </a:tcPr>
                </a:tc>
              </a:tr>
              <a:tr h="247650">
                <a:tc>
                  <a:txBody>
                    <a:bodyPr/>
                    <a:lstStyle/>
                    <a:p>
                      <a:r>
                        <a:rPr lang="en-US" sz="1100" dirty="0" smtClean="0">
                          <a:latin typeface="Arial" panose="020B0604020202020204" pitchFamily="34" charset="0"/>
                          <a:cs typeface="Arial" panose="020B0604020202020204" pitchFamily="34" charset="0"/>
                        </a:rPr>
                        <a:t>Desonide</a:t>
                      </a:r>
                      <a:endParaRPr lang="en-US" sz="1100"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en-US"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solidFill>
                      <a:schemeClr val="tx2">
                        <a:lumMod val="20000"/>
                        <a:lumOff val="80000"/>
                      </a:schemeClr>
                    </a:solidFill>
                  </a:tcPr>
                </a:tc>
              </a:tr>
              <a:tr h="247650">
                <a:tc>
                  <a:txBody>
                    <a:bodyPr/>
                    <a:lstStyle/>
                    <a:p>
                      <a:r>
                        <a:rPr lang="en-US" sz="1100" dirty="0" smtClean="0">
                          <a:latin typeface="Arial" panose="020B0604020202020204" pitchFamily="34" charset="0"/>
                          <a:cs typeface="Arial" panose="020B0604020202020204" pitchFamily="34" charset="0"/>
                        </a:rPr>
                        <a:t>Effudex</a:t>
                      </a:r>
                      <a:endParaRPr lang="en-US" sz="1100" dirty="0">
                        <a:latin typeface="Arial" panose="020B0604020202020204" pitchFamily="34" charset="0"/>
                        <a:cs typeface="Arial" panose="020B0604020202020204" pitchFamily="34" charset="0"/>
                      </a:endParaRPr>
                    </a:p>
                  </a:txBody>
                  <a:tcPr>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algn="ctr"/>
                      <a:r>
                        <a:rPr lang="en-US" sz="1100" dirty="0" smtClean="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a:txBody>
                  <a:tcPr>
                    <a:lnB w="12700" cap="flat" cmpd="sng" algn="ctr">
                      <a:solidFill>
                        <a:schemeClr val="tx2">
                          <a:lumMod val="20000"/>
                          <a:lumOff val="80000"/>
                        </a:schemeClr>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4800600" y="1414046"/>
            <a:ext cx="3962400" cy="523220"/>
          </a:xfrm>
          <a:prstGeom prst="rect">
            <a:avLst/>
          </a:prstGeom>
          <a:noFill/>
        </p:spPr>
        <p:txBody>
          <a:bodyPr wrap="square" rtlCol="0">
            <a:spAutoFit/>
          </a:bodyPr>
          <a:lstStyle/>
          <a:p>
            <a:pPr algn="ctr"/>
            <a:r>
              <a:rPr lang="en-US" sz="1600" b="1" dirty="0" smtClean="0"/>
              <a:t>Most </a:t>
            </a:r>
            <a:r>
              <a:rPr lang="en-US" sz="1600" b="1" u="sng" dirty="0" smtClean="0"/>
              <a:t>Complicated</a:t>
            </a:r>
            <a:r>
              <a:rPr lang="en-US" sz="1600" b="1" dirty="0" smtClean="0"/>
              <a:t> Prior Authorization</a:t>
            </a:r>
          </a:p>
          <a:p>
            <a:pPr algn="ctr"/>
            <a:r>
              <a:rPr lang="en-US" sz="1200" dirty="0" smtClean="0"/>
              <a:t>(Other Drug Listed: N=26)</a:t>
            </a:r>
            <a:endParaRPr lang="en-US" sz="1600" dirty="0"/>
          </a:p>
        </p:txBody>
      </p:sp>
      <p:sp>
        <p:nvSpPr>
          <p:cNvPr id="8" name="Rectangle 7"/>
          <p:cNvSpPr/>
          <p:nvPr/>
        </p:nvSpPr>
        <p:spPr>
          <a:xfrm>
            <a:off x="368142" y="5694646"/>
            <a:ext cx="8467100" cy="369332"/>
          </a:xfrm>
          <a:prstGeom prst="rect">
            <a:avLst/>
          </a:prstGeom>
        </p:spPr>
        <p:txBody>
          <a:bodyPr wrap="square">
            <a:spAutoFit/>
          </a:bodyPr>
          <a:lstStyle/>
          <a:p>
            <a:r>
              <a:rPr lang="en-US" sz="900" dirty="0"/>
              <a:t>Q5. In your experience, which drugs most commonly require prior authorization? </a:t>
            </a:r>
            <a:endParaRPr lang="en-US" sz="900" dirty="0" smtClean="0"/>
          </a:p>
          <a:p>
            <a:r>
              <a:rPr lang="en-US" sz="900" dirty="0"/>
              <a:t>Q7. For which specific drugs is prior authorization most complicated? </a:t>
            </a:r>
          </a:p>
        </p:txBody>
      </p:sp>
      <p:sp>
        <p:nvSpPr>
          <p:cNvPr id="3" name="TextBox 2"/>
          <p:cNvSpPr txBox="1"/>
          <p:nvPr/>
        </p:nvSpPr>
        <p:spPr>
          <a:xfrm>
            <a:off x="5257800" y="5253335"/>
            <a:ext cx="3048000" cy="461665"/>
          </a:xfrm>
          <a:prstGeom prst="rect">
            <a:avLst/>
          </a:prstGeom>
          <a:noFill/>
        </p:spPr>
        <p:txBody>
          <a:bodyPr wrap="square" rtlCol="0">
            <a:spAutoFit/>
          </a:bodyPr>
          <a:lstStyle/>
          <a:p>
            <a:pPr algn="ctr"/>
            <a:r>
              <a:rPr lang="en-US" sz="1200" i="1" dirty="0" smtClean="0"/>
              <a:t>41 individual medications mentioned</a:t>
            </a:r>
          </a:p>
          <a:p>
            <a:pPr algn="ctr"/>
            <a:r>
              <a:rPr lang="en-US" sz="1200" i="1" dirty="0" smtClean="0"/>
              <a:t>4 Types of medications mentioned</a:t>
            </a:r>
            <a:endParaRPr lang="en-US" sz="1200" i="1" dirty="0"/>
          </a:p>
        </p:txBody>
      </p:sp>
      <p:sp>
        <p:nvSpPr>
          <p:cNvPr id="9" name="TextBox 8"/>
          <p:cNvSpPr txBox="1"/>
          <p:nvPr/>
        </p:nvSpPr>
        <p:spPr>
          <a:xfrm>
            <a:off x="3259784" y="4191000"/>
            <a:ext cx="1236016" cy="735747"/>
          </a:xfrm>
          <a:prstGeom prst="ellipse">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i="1" dirty="0" smtClean="0"/>
              <a:t>~7 drugs selected</a:t>
            </a:r>
            <a:endParaRPr lang="en-US" sz="1400" i="1" dirty="0"/>
          </a:p>
        </p:txBody>
      </p:sp>
      <p:sp>
        <p:nvSpPr>
          <p:cNvPr id="10"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8</a:t>
            </a:fld>
            <a:endParaRPr lang="en-US" sz="900" dirty="0">
              <a:solidFill>
                <a:schemeClr val="bg1"/>
              </a:solidFill>
            </a:endParaRPr>
          </a:p>
        </p:txBody>
      </p:sp>
    </p:spTree>
    <p:extLst>
      <p:ext uri="{BB962C8B-B14F-4D97-AF65-F5344CB8AC3E}">
        <p14:creationId xmlns:p14="http://schemas.microsoft.com/office/powerpoint/2010/main" val="359783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066800"/>
          </a:xfrm>
        </p:spPr>
        <p:txBody>
          <a:bodyPr>
            <a:normAutofit/>
          </a:bodyPr>
          <a:lstStyle/>
          <a:p>
            <a:r>
              <a:rPr lang="en-US" sz="2000" dirty="0" smtClean="0"/>
              <a:t>A total of 64 individual drugs were mentioned as having complex prior authorizations, however </a:t>
            </a:r>
            <a:r>
              <a:rPr lang="en-US" sz="2000" i="1" dirty="0" smtClean="0"/>
              <a:t>Otezla</a:t>
            </a:r>
            <a:r>
              <a:rPr lang="en-US" sz="2000" dirty="0" smtClean="0"/>
              <a:t> and </a:t>
            </a:r>
            <a:r>
              <a:rPr lang="en-US" sz="2000" i="1" dirty="0" smtClean="0"/>
              <a:t>Humira</a:t>
            </a:r>
            <a:r>
              <a:rPr lang="en-US" sz="2000" dirty="0" smtClean="0"/>
              <a:t> rose to the top of that list, along with biologics. </a:t>
            </a:r>
            <a:r>
              <a:rPr lang="en-US" sz="2000" i="1" dirty="0" smtClean="0"/>
              <a:t>Stelara</a:t>
            </a:r>
            <a:r>
              <a:rPr lang="en-US" sz="2000" dirty="0" smtClean="0"/>
              <a:t> and </a:t>
            </a:r>
            <a:r>
              <a:rPr lang="en-US" sz="2000" i="1" dirty="0" smtClean="0"/>
              <a:t>Enbrel</a:t>
            </a:r>
            <a:r>
              <a:rPr lang="en-US" sz="2000" dirty="0" smtClean="0"/>
              <a:t> also rank highly.</a:t>
            </a:r>
            <a:endParaRPr lang="en-US" sz="2000" dirty="0"/>
          </a:p>
        </p:txBody>
      </p:sp>
      <p:sp>
        <p:nvSpPr>
          <p:cNvPr id="4" name="Title 1"/>
          <p:cNvSpPr txBox="1">
            <a:spLocks/>
          </p:cNvSpPr>
          <p:nvPr/>
        </p:nvSpPr>
        <p:spPr>
          <a:xfrm>
            <a:off x="2057400" y="1066800"/>
            <a:ext cx="5105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a:lstStyle>
          <a:p>
            <a:pPr fontAlgn="auto">
              <a:spcAft>
                <a:spcPts val="0"/>
              </a:spcAft>
            </a:pPr>
            <a:r>
              <a:rPr lang="en-US" sz="1800" b="0" dirty="0" smtClean="0">
                <a:solidFill>
                  <a:schemeClr val="tx1"/>
                </a:solidFill>
              </a:rPr>
              <a:t>Drugs With Most Complex Prior Authorizations</a:t>
            </a:r>
          </a:p>
          <a:p>
            <a:pPr fontAlgn="auto">
              <a:spcAft>
                <a:spcPts val="0"/>
              </a:spcAft>
            </a:pPr>
            <a:r>
              <a:rPr lang="en-US" sz="1200" b="0" dirty="0" smtClean="0">
                <a:solidFill>
                  <a:schemeClr val="tx1"/>
                </a:solidFill>
              </a:rPr>
              <a:t>(N=90)</a:t>
            </a:r>
            <a:r>
              <a:rPr lang="en-US" sz="1600" b="0" dirty="0" smtClean="0">
                <a:solidFill>
                  <a:schemeClr val="tx1"/>
                </a:solidFill>
              </a:rPr>
              <a:t> </a:t>
            </a:r>
          </a:p>
        </p:txBody>
      </p:sp>
      <p:sp>
        <p:nvSpPr>
          <p:cNvPr id="3" name="Rectangle 2"/>
          <p:cNvSpPr/>
          <p:nvPr/>
        </p:nvSpPr>
        <p:spPr>
          <a:xfrm>
            <a:off x="304800" y="5773579"/>
            <a:ext cx="8458200" cy="230832"/>
          </a:xfrm>
          <a:prstGeom prst="rect">
            <a:avLst/>
          </a:prstGeom>
        </p:spPr>
        <p:txBody>
          <a:bodyPr wrap="square">
            <a:spAutoFit/>
          </a:bodyPr>
          <a:lstStyle/>
          <a:p>
            <a:r>
              <a:rPr lang="en-US" sz="900" dirty="0"/>
              <a:t>Q7. For which specific drugs is prior authorization most complicated? </a:t>
            </a:r>
          </a:p>
        </p:txBody>
      </p:sp>
      <p:graphicFrame>
        <p:nvGraphicFramePr>
          <p:cNvPr id="6" name="Table 5"/>
          <p:cNvGraphicFramePr>
            <a:graphicFrameLocks noGrp="1"/>
          </p:cNvGraphicFramePr>
          <p:nvPr>
            <p:extLst>
              <p:ext uri="{D42A27DB-BD31-4B8C-83A1-F6EECF244321}">
                <p14:modId xmlns:p14="http://schemas.microsoft.com/office/powerpoint/2010/main" val="3375626083"/>
              </p:ext>
            </p:extLst>
          </p:nvPr>
        </p:nvGraphicFramePr>
        <p:xfrm>
          <a:off x="2199409" y="2286000"/>
          <a:ext cx="2133600" cy="1955802"/>
        </p:xfrm>
        <a:graphic>
          <a:graphicData uri="http://schemas.openxmlformats.org/drawingml/2006/table">
            <a:tbl>
              <a:tblPr>
                <a:tableStyleId>{5C22544A-7EE6-4342-B048-85BDC9FD1C3A}</a:tableStyleId>
              </a:tblPr>
              <a:tblGrid>
                <a:gridCol w="1371601"/>
                <a:gridCol w="761999"/>
              </a:tblGrid>
              <a:tr h="325967">
                <a:tc>
                  <a:txBody>
                    <a:bodyPr/>
                    <a:lstStyle/>
                    <a:p>
                      <a:pPr algn="r" fontAlgn="b"/>
                      <a:r>
                        <a:rPr lang="en-US" sz="1400" u="none" strike="noStrike" dirty="0">
                          <a:effectLst/>
                          <a:latin typeface="Arial" panose="020B0604020202020204" pitchFamily="34" charset="0"/>
                          <a:cs typeface="Arial" panose="020B0604020202020204" pitchFamily="34" charset="0"/>
                        </a:rPr>
                        <a:t>Otezla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tx2">
                        <a:lumMod val="20000"/>
                        <a:lumOff val="8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r>
              <a:tr h="325967">
                <a:tc>
                  <a:txBody>
                    <a:bodyPr/>
                    <a:lstStyle/>
                    <a:p>
                      <a:pPr algn="r" fontAlgn="b"/>
                      <a:r>
                        <a:rPr lang="en-US" sz="1400" i="1" u="none" strike="noStrike" dirty="0">
                          <a:effectLst/>
                          <a:latin typeface="Arial" panose="020B0604020202020204" pitchFamily="34" charset="0"/>
                          <a:cs typeface="Arial" panose="020B0604020202020204" pitchFamily="34" charset="0"/>
                        </a:rPr>
                        <a:t>Biologics</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r>
              <a:tr h="325967">
                <a:tc>
                  <a:txBody>
                    <a:bodyPr/>
                    <a:lstStyle/>
                    <a:p>
                      <a:pPr algn="r" fontAlgn="b"/>
                      <a:r>
                        <a:rPr lang="en-US" sz="1400" u="none" strike="noStrike" dirty="0">
                          <a:effectLst/>
                          <a:latin typeface="Arial" panose="020B0604020202020204" pitchFamily="34" charset="0"/>
                          <a:cs typeface="Arial" panose="020B0604020202020204" pitchFamily="34" charset="0"/>
                        </a:rPr>
                        <a:t>Humira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tx2">
                        <a:lumMod val="20000"/>
                        <a:lumOff val="8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r>
              <a:tr h="325967">
                <a:tc>
                  <a:txBody>
                    <a:bodyPr/>
                    <a:lstStyle/>
                    <a:p>
                      <a:pPr algn="r" fontAlgn="b"/>
                      <a:r>
                        <a:rPr lang="en-US" sz="1400" u="none" strike="noStrike" dirty="0">
                          <a:effectLst/>
                          <a:latin typeface="Arial" panose="020B0604020202020204" pitchFamily="34" charset="0"/>
                          <a:cs typeface="Arial" panose="020B0604020202020204" pitchFamily="34" charset="0"/>
                        </a:rPr>
                        <a:t>Stelara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r>
              <a:tr h="325967">
                <a:tc>
                  <a:txBody>
                    <a:bodyPr/>
                    <a:lstStyle/>
                    <a:p>
                      <a:pPr algn="r" fontAlgn="b"/>
                      <a:r>
                        <a:rPr lang="en-US" sz="1400" u="none" strike="noStrike" dirty="0">
                          <a:effectLst/>
                          <a:latin typeface="Arial" panose="020B0604020202020204" pitchFamily="34" charset="0"/>
                          <a:cs typeface="Arial" panose="020B0604020202020204" pitchFamily="34" charset="0"/>
                        </a:rPr>
                        <a:t>Enbrel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tx2">
                        <a:lumMod val="20000"/>
                        <a:lumOff val="8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r>
              <a:tr h="325967">
                <a:tc>
                  <a:txBody>
                    <a:bodyPr/>
                    <a:lstStyle/>
                    <a:p>
                      <a:pPr algn="r" fontAlgn="b"/>
                      <a:r>
                        <a:rPr lang="en-US" sz="1400" u="none" strike="noStrike" dirty="0">
                          <a:effectLst/>
                          <a:latin typeface="Arial" panose="020B0604020202020204" pitchFamily="34" charset="0"/>
                          <a:cs typeface="Arial" panose="020B0604020202020204" pitchFamily="34" charset="0"/>
                        </a:rPr>
                        <a:t>Isotretinoin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r>
            </a:tbl>
          </a:graphicData>
        </a:graphic>
      </p:graphicFrame>
      <p:sp>
        <p:nvSpPr>
          <p:cNvPr id="8" name="TextBox 7"/>
          <p:cNvSpPr txBox="1"/>
          <p:nvPr/>
        </p:nvSpPr>
        <p:spPr>
          <a:xfrm>
            <a:off x="5680364" y="5334997"/>
            <a:ext cx="3048000" cy="276999"/>
          </a:xfrm>
          <a:prstGeom prst="rect">
            <a:avLst/>
          </a:prstGeom>
          <a:noFill/>
        </p:spPr>
        <p:txBody>
          <a:bodyPr wrap="square" rtlCol="0">
            <a:spAutoFit/>
          </a:bodyPr>
          <a:lstStyle/>
          <a:p>
            <a:pPr algn="ctr"/>
            <a:r>
              <a:rPr lang="en-US" sz="1200" i="1" dirty="0" smtClean="0"/>
              <a:t>Drugs with 4% mentions or more are listed</a:t>
            </a:r>
            <a:endParaRPr lang="en-US" sz="1200" i="1" dirty="0"/>
          </a:p>
        </p:txBody>
      </p:sp>
      <p:graphicFrame>
        <p:nvGraphicFramePr>
          <p:cNvPr id="24" name="Table 23"/>
          <p:cNvGraphicFramePr>
            <a:graphicFrameLocks noGrp="1"/>
          </p:cNvGraphicFramePr>
          <p:nvPr>
            <p:extLst>
              <p:ext uri="{D42A27DB-BD31-4B8C-83A1-F6EECF244321}">
                <p14:modId xmlns:p14="http://schemas.microsoft.com/office/powerpoint/2010/main" val="1056860177"/>
              </p:ext>
            </p:extLst>
          </p:nvPr>
        </p:nvGraphicFramePr>
        <p:xfrm>
          <a:off x="4752109" y="2286000"/>
          <a:ext cx="2133600" cy="1955802"/>
        </p:xfrm>
        <a:graphic>
          <a:graphicData uri="http://schemas.openxmlformats.org/drawingml/2006/table">
            <a:tbl>
              <a:tblPr>
                <a:tableStyleId>{5C22544A-7EE6-4342-B048-85BDC9FD1C3A}</a:tableStyleId>
              </a:tblPr>
              <a:tblGrid>
                <a:gridCol w="1371601"/>
                <a:gridCol w="761999"/>
              </a:tblGrid>
              <a:tr h="325967">
                <a:tc>
                  <a:txBody>
                    <a:bodyPr/>
                    <a:lstStyle/>
                    <a:p>
                      <a:pPr algn="r" fontAlgn="b"/>
                      <a:r>
                        <a:rPr lang="en-US" sz="1400" u="none" strike="noStrike" dirty="0">
                          <a:effectLst/>
                          <a:latin typeface="Arial" panose="020B0604020202020204" pitchFamily="34" charset="0"/>
                          <a:cs typeface="Arial" panose="020B0604020202020204" pitchFamily="34" charset="0"/>
                        </a:rPr>
                        <a:t>Tretinoin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tx2">
                        <a:lumMod val="20000"/>
                        <a:lumOff val="8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r>
              <a:tr h="325967">
                <a:tc>
                  <a:txBody>
                    <a:bodyPr/>
                    <a:lstStyle/>
                    <a:p>
                      <a:pPr algn="r" fontAlgn="b"/>
                      <a:r>
                        <a:rPr lang="en-US" sz="1400" u="none" strike="noStrike" dirty="0">
                          <a:effectLst/>
                          <a:latin typeface="Arial" panose="020B0604020202020204" pitchFamily="34" charset="0"/>
                          <a:cs typeface="Arial" panose="020B0604020202020204" pitchFamily="34" charset="0"/>
                        </a:rPr>
                        <a:t>Cosentyx</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bg1"/>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r>
              <a:tr h="325967">
                <a:tc>
                  <a:txBody>
                    <a:bodyPr/>
                    <a:lstStyle/>
                    <a:p>
                      <a:pPr algn="r" fontAlgn="b"/>
                      <a:r>
                        <a:rPr lang="en-US" sz="1400" u="none" strike="noStrike" dirty="0">
                          <a:effectLst/>
                          <a:latin typeface="Arial" panose="020B0604020202020204" pitchFamily="34" charset="0"/>
                          <a:cs typeface="Arial" panose="020B0604020202020204" pitchFamily="34" charset="0"/>
                        </a:rPr>
                        <a:t>Solodyn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tx2">
                        <a:lumMod val="20000"/>
                        <a:lumOff val="80000"/>
                      </a:schemeClr>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r>
              <a:tr h="325967">
                <a:tc>
                  <a:txBody>
                    <a:bodyPr/>
                    <a:lstStyle/>
                    <a:p>
                      <a:pPr algn="r" fontAlgn="b"/>
                      <a:r>
                        <a:rPr lang="en-US" sz="1400" b="0" i="0" u="none" strike="noStrike" dirty="0" smtClean="0">
                          <a:solidFill>
                            <a:srgbClr val="000000"/>
                          </a:solidFill>
                          <a:effectLst/>
                          <a:latin typeface="Arial" panose="020B0604020202020204" pitchFamily="34" charset="0"/>
                          <a:cs typeface="Arial" panose="020B0604020202020204" pitchFamily="34" charset="0"/>
                        </a:rPr>
                        <a:t>Elidel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bg1"/>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r>
              <a:tr h="325967">
                <a:tc>
                  <a:txBody>
                    <a:bodyPr/>
                    <a:lstStyle/>
                    <a:p>
                      <a:pPr algn="r" fontAlgn="b"/>
                      <a:r>
                        <a:rPr lang="en-US" sz="1400" b="0" i="0" u="none" strike="noStrike" dirty="0" smtClean="0">
                          <a:solidFill>
                            <a:srgbClr val="000000"/>
                          </a:solidFill>
                          <a:effectLst/>
                          <a:latin typeface="Arial" panose="020B0604020202020204" pitchFamily="34" charset="0"/>
                          <a:cs typeface="Arial" panose="020B0604020202020204" pitchFamily="34" charset="0"/>
                        </a:rPr>
                        <a:t>Jublia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tx2">
                        <a:lumMod val="20000"/>
                        <a:lumOff val="80000"/>
                      </a:schemeClr>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r>
              <a:tr h="325967">
                <a:tc>
                  <a:txBody>
                    <a:bodyPr/>
                    <a:lstStyle/>
                    <a:p>
                      <a:pPr algn="r" fontAlgn="b"/>
                      <a:r>
                        <a:rPr lang="en-US" sz="1400" b="0" i="0" u="none" strike="noStrike" dirty="0" smtClean="0">
                          <a:solidFill>
                            <a:srgbClr val="000000"/>
                          </a:solidFill>
                          <a:effectLst/>
                          <a:latin typeface="Arial" panose="020B0604020202020204" pitchFamily="34" charset="0"/>
                          <a:cs typeface="Arial" panose="020B0604020202020204" pitchFamily="34" charset="0"/>
                        </a:rPr>
                        <a:t>Protopic</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144" marR="45720" marT="9144" marB="0" anchor="ctr">
                    <a:solidFill>
                      <a:schemeClr val="bg1"/>
                    </a:solidFill>
                  </a:tcPr>
                </a:tc>
                <a:tc>
                  <a:txBody>
                    <a:body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r>
            </a:tbl>
          </a:graphicData>
        </a:graphic>
      </p:graphicFrame>
      <p:sp>
        <p:nvSpPr>
          <p:cNvPr id="25" name="TextBox 24"/>
          <p:cNvSpPr txBox="1"/>
          <p:nvPr/>
        </p:nvSpPr>
        <p:spPr>
          <a:xfrm>
            <a:off x="3086100" y="4495800"/>
            <a:ext cx="3048000" cy="523220"/>
          </a:xfrm>
          <a:prstGeom prst="rect">
            <a:avLst/>
          </a:prstGeom>
          <a:noFill/>
        </p:spPr>
        <p:txBody>
          <a:bodyPr wrap="square" rtlCol="0">
            <a:spAutoFit/>
          </a:bodyPr>
          <a:lstStyle/>
          <a:p>
            <a:pPr algn="ctr"/>
            <a:r>
              <a:rPr lang="en-US" sz="1400" i="1" dirty="0" smtClean="0"/>
              <a:t>64 </a:t>
            </a:r>
            <a:r>
              <a:rPr lang="en-US" sz="1400" i="1" u="sng" dirty="0" smtClean="0"/>
              <a:t>individual</a:t>
            </a:r>
            <a:r>
              <a:rPr lang="en-US" sz="1400" i="1" dirty="0" smtClean="0"/>
              <a:t> drugs mentioned</a:t>
            </a:r>
          </a:p>
          <a:p>
            <a:pPr algn="ctr"/>
            <a:r>
              <a:rPr lang="en-US" sz="1400" i="1" dirty="0" smtClean="0"/>
              <a:t>7 </a:t>
            </a:r>
            <a:r>
              <a:rPr lang="en-US" sz="1400" i="1" u="sng" dirty="0" smtClean="0"/>
              <a:t>types</a:t>
            </a:r>
            <a:r>
              <a:rPr lang="en-US" sz="1400" i="1" dirty="0" smtClean="0"/>
              <a:t> of medication mentioned</a:t>
            </a:r>
            <a:endParaRPr lang="en-US" sz="1400" i="1" dirty="0"/>
          </a:p>
        </p:txBody>
      </p:sp>
      <p:sp>
        <p:nvSpPr>
          <p:cNvPr id="26" name="Oval 25"/>
          <p:cNvSpPr/>
          <p:nvPr/>
        </p:nvSpPr>
        <p:spPr>
          <a:xfrm>
            <a:off x="533400" y="1981200"/>
            <a:ext cx="1600200" cy="1219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85% of respondents provided an answer</a:t>
            </a:r>
            <a:endParaRPr lang="en-US" sz="1400" dirty="0"/>
          </a:p>
        </p:txBody>
      </p:sp>
      <p:sp>
        <p:nvSpPr>
          <p:cNvPr id="30" name="Slide Number Placeholder 1"/>
          <p:cNvSpPr txBox="1">
            <a:spLocks/>
          </p:cNvSpPr>
          <p:nvPr/>
        </p:nvSpPr>
        <p:spPr>
          <a:xfrm>
            <a:off x="8728364" y="6492875"/>
            <a:ext cx="415636"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E86AE6A1-990E-47B6-A133-8FD59E9A6DCF}" type="slidenum">
              <a:rPr lang="en-US" sz="900" smtClean="0">
                <a:solidFill>
                  <a:schemeClr val="bg1"/>
                </a:solidFill>
              </a:rPr>
              <a:pPr algn="r"/>
              <a:t>9</a:t>
            </a:fld>
            <a:endParaRPr lang="en-US" sz="900" dirty="0">
              <a:solidFill>
                <a:schemeClr val="bg1"/>
              </a:solidFill>
            </a:endParaRPr>
          </a:p>
        </p:txBody>
      </p:sp>
    </p:spTree>
    <p:extLst>
      <p:ext uri="{BB962C8B-B14F-4D97-AF65-F5344CB8AC3E}">
        <p14:creationId xmlns:p14="http://schemas.microsoft.com/office/powerpoint/2010/main" val="10891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AAD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D_titl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AD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ADA_Titl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ADA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4A9B958E03147AFBC57232EF912DA" ma:contentTypeVersion="2" ma:contentTypeDescription="Create a new document." ma:contentTypeScope="" ma:versionID="3cf40ec1b8dbf7d078b5f80b72aeb8ab">
  <xsd:schema xmlns:xsd="http://www.w3.org/2001/XMLSchema" xmlns:xs="http://www.w3.org/2001/XMLSchema" xmlns:p="http://schemas.microsoft.com/office/2006/metadata/properties" xmlns:ns2="83da345e-9d58-49b4-aaf8-f7ae264fc631" xmlns:ns3="1e67bb0d-87ca-41a3-ad2f-a37b1ee37931" targetNamespace="http://schemas.microsoft.com/office/2006/metadata/properties" ma:root="true" ma:fieldsID="43063aa22edd7715ab839704efccfa48" ns2:_="" ns3:_="">
    <xsd:import namespace="83da345e-9d58-49b4-aaf8-f7ae264fc631"/>
    <xsd:import namespace="1e67bb0d-87ca-41a3-ad2f-a37b1ee37931"/>
    <xsd:element name="properties">
      <xsd:complexType>
        <xsd:sequence>
          <xsd:element name="documentManagement">
            <xsd:complexType>
              <xsd:all>
                <xsd:element ref="ns2:Department_x0020_Owner" minOccurs="0"/>
                <xsd:element ref="ns3:Key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a345e-9d58-49b4-aaf8-f7ae264fc631" elementFormDefault="qualified">
    <xsd:import namespace="http://schemas.microsoft.com/office/2006/documentManagement/types"/>
    <xsd:import namespace="http://schemas.microsoft.com/office/infopath/2007/PartnerControls"/>
    <xsd:element name="Department_x0020_Owner" ma:index="8" nillable="true" ma:displayName="Department Owner" ma:default="Advisory Board" ma:format="Dropdown" ma:internalName="Department_x0020_Owner">
      <xsd:simpleType>
        <xsd:restriction base="dms:Choice">
          <xsd:enumeration value="Advisory Board"/>
          <xsd:enumeration value="Communications"/>
          <xsd:enumeration value="Creative &amp; Publishing"/>
          <xsd:enumeration value="Education"/>
          <xsd:enumeration value="Executive Office"/>
          <xsd:enumeration value="Facilities &amp; Office Services"/>
          <xsd:enumeration value="Finance"/>
          <xsd:enumeration value="Government Affairs"/>
          <xsd:enumeration value="Human Resources"/>
          <xsd:enumeration value="Information Technology"/>
          <xsd:enumeration value="Integrated Communications"/>
          <xsd:enumeration value="JAAD"/>
          <xsd:enumeration value="Legal"/>
          <xsd:enumeration value="Marketing"/>
          <xsd:enumeration value="Meetings &amp; Conventions"/>
          <xsd:enumeration value="Member Services"/>
          <xsd:enumeration value="Philanthropic Programs"/>
          <xsd:enumeration value="Science, Quality &amp; Practice"/>
        </xsd:restriction>
      </xsd:simpleType>
    </xsd:element>
  </xsd:schema>
  <xsd:schema xmlns:xsd="http://www.w3.org/2001/XMLSchema" xmlns:xs="http://www.w3.org/2001/XMLSchema" xmlns:dms="http://schemas.microsoft.com/office/2006/documentManagement/types" xmlns:pc="http://schemas.microsoft.com/office/infopath/2007/PartnerControls" targetNamespace="1e67bb0d-87ca-41a3-ad2f-a37b1ee37931" elementFormDefault="qualified">
    <xsd:import namespace="http://schemas.microsoft.com/office/2006/documentManagement/types"/>
    <xsd:import namespace="http://schemas.microsoft.com/office/infopath/2007/PartnerControls"/>
    <xsd:element name="Key_x0020_Status" ma:index="9" nillable="true" ma:displayName="Key Status" ma:format="RadioButtons" ma:internalName="Key_x0020_Status">
      <xsd:simpleType>
        <xsd:restriction base="dms:Choice">
          <xsd:enumeration value="Current"/>
          <xsd:enumeration value="Needs Updating"/>
          <xsd:enumeration value="Not Yet Crea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partment_x0020_Owner xmlns="83da345e-9d58-49b4-aaf8-f7ae264fc631">Integrated Communications</Department_x0020_Owner>
    <Key_x0020_Status xmlns="1e67bb0d-87ca-41a3-ad2f-a37b1ee37931" xsi:nil="true"/>
  </documentManagement>
</p:properties>
</file>

<file path=customXml/itemProps1.xml><?xml version="1.0" encoding="utf-8"?>
<ds:datastoreItem xmlns:ds="http://schemas.openxmlformats.org/officeDocument/2006/customXml" ds:itemID="{D236B1D7-BBC5-46A0-88AA-9D40326C9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a345e-9d58-49b4-aaf8-f7ae264fc631"/>
    <ds:schemaRef ds:uri="1e67bb0d-87ca-41a3-ad2f-a37b1ee37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79D431-BC59-4A28-83B2-584709F44C1E}">
  <ds:schemaRefs>
    <ds:schemaRef ds:uri="http://schemas.microsoft.com/sharepoint/v3/contenttype/forms"/>
  </ds:schemaRefs>
</ds:datastoreItem>
</file>

<file path=customXml/itemProps3.xml><?xml version="1.0" encoding="utf-8"?>
<ds:datastoreItem xmlns:ds="http://schemas.openxmlformats.org/officeDocument/2006/customXml" ds:itemID="{EB8749B2-E050-4503-AD43-E10DDC383EBD}">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purl.org/dc/dcmitype/"/>
    <ds:schemaRef ds:uri="1e67bb0d-87ca-41a3-ad2f-a37b1ee37931"/>
    <ds:schemaRef ds:uri="http://schemas.microsoft.com/office/infopath/2007/PartnerControls"/>
    <ds:schemaRef ds:uri="83da345e-9d58-49b4-aaf8-f7ae264fc6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8616</TotalTime>
  <Words>2059</Words>
  <Application>Microsoft Office PowerPoint</Application>
  <PresentationFormat>On-screen Show (4:3)</PresentationFormat>
  <Paragraphs>271</Paragraphs>
  <Slides>16</Slides>
  <Notes>4</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AAD_Title Slide</vt:lpstr>
      <vt:lpstr>AAD_title_top</vt:lpstr>
      <vt:lpstr>AAD_header</vt:lpstr>
      <vt:lpstr>AADA_Title_Top</vt:lpstr>
      <vt:lpstr>AADA_header</vt:lpstr>
      <vt:lpstr>Prior Authorization: Drugs Final Report</vt:lpstr>
      <vt:lpstr>Methodology</vt:lpstr>
      <vt:lpstr>Executive Summary</vt:lpstr>
      <vt:lpstr>Number of Patients Seen Per Day (N=106) </vt:lpstr>
      <vt:lpstr>Most prior authorizations are completed by clinical staff, with the remainder distributed between administrative and other staff.</vt:lpstr>
      <vt:lpstr>More than half of respondents claim to be processing 6 or more prior authorizations daily, with close to a third processing between 3 and 5 prior authorizations each day.</vt:lpstr>
      <vt:lpstr>There is overwhelming agreement that there has been an increase in the number of drugs requiring prior authorization in the past year, and a consequent delay to patient treatment. </vt:lpstr>
      <vt:lpstr>Respondents select approximately seven drugs as commonly requiring prior authorization, with Tretinoin and Humira topping the list. Numerous additional drugs were mentioned, including acne medication, Elidel and Epiduo.</vt:lpstr>
      <vt:lpstr>A total of 64 individual drugs were mentioned as having complex prior authorizations, however Otezla and Humira rose to the top of that list, along with biologics. Stelara and Enbrel also rank highly.</vt:lpstr>
      <vt:lpstr>Being listed on a higher formulary tier, or not being available on the formulary are primary reasons for prior authorizations. Other reasons include step therapy and the cost of drugs.</vt:lpstr>
      <vt:lpstr>Most prior authorizations are processed via telephone or fax, followed by online. Most do not see a difference in the processing or approval time for paper vs. online, however close to a third feel that paper takes longer.</vt:lpstr>
      <vt:lpstr>The perception is that dermatologists spend less time (less than 30 minutes) processing prior authorizations regardless of whether they are biologics or non-biologics.</vt:lpstr>
      <vt:lpstr>Among staff, it is clear that non-biologics are far quicker to process, with twice as many indicating that it takes less than 30 minutes compared to biologics. Similar proportions indicate a processing time between 30 minutes and 1 hour regardless of biologics or non-biologics.</vt:lpstr>
      <vt:lpstr>Prior Authorizations that are processed telephonically follow a similar pattern, with twice as many respondents stating that non-biologics require less than 30 minutes to process, compared to biologics.</vt:lpstr>
      <vt:lpstr>Most agree that PA's can be simplified if a standard form was generated by insurance companies or if policies were grandfathered. Other suggestions include doing away with them altogether.</vt:lpstr>
      <vt:lpstr>ADAM members cite the cumbersome and time-consuming nature of processing prior authorizations, as well as the inconsistency of the process and how out of touch insurance companies are.</vt:lpstr>
    </vt:vector>
  </TitlesOfParts>
  <Company>AAD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EWantuch</dc:creator>
  <cp:lastModifiedBy>Ashley Cook</cp:lastModifiedBy>
  <cp:revision>480</cp:revision>
  <cp:lastPrinted>2015-06-08T19:12:32Z</cp:lastPrinted>
  <dcterms:created xsi:type="dcterms:W3CDTF">2007-07-18T13:44:38Z</dcterms:created>
  <dcterms:modified xsi:type="dcterms:W3CDTF">2016-06-09T18:08:29Z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0x01010057C4A9B958E03147AFBC57232EF912DA</vt:lpwstr>
  </property>
</Properties>
</file>